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42808525"/>
  <p:notesSz cx="9926638" cy="14355763"/>
  <p:defaultTextStyle>
    <a:defPPr>
      <a:defRPr lang="de-DE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B4"/>
    <a:srgbClr val="0000FF"/>
    <a:srgbClr val="C2B2D6"/>
    <a:srgbClr val="A0E632"/>
    <a:srgbClr val="C5BC26"/>
    <a:srgbClr val="0DD3A5"/>
    <a:srgbClr val="006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583" autoAdjust="0"/>
    <p:restoredTop sz="94660"/>
  </p:normalViewPr>
  <p:slideViewPr>
    <p:cSldViewPr snapToGrid="0">
      <p:cViewPr>
        <p:scale>
          <a:sx n="44" d="100"/>
          <a:sy n="44" d="100"/>
        </p:scale>
        <p:origin x="750" y="-3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5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0" Type="http://schemas.openxmlformats.org/officeDocument/2006/relationships/image" Target="../media/image13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20282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0671DB0D-A8AC-490C-9DED-C691FC3A932E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49613" y="1795463"/>
            <a:ext cx="3427412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6908710"/>
            <a:ext cx="7941310" cy="5652582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13635485"/>
            <a:ext cx="4301543" cy="720280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FBCD322E-46ED-4483-81B5-E04C70BF4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CD322E-46ED-4483-81B5-E04C70BF4E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2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Rechteck 172"/>
          <p:cNvSpPr/>
          <p:nvPr userDrawn="1"/>
        </p:nvSpPr>
        <p:spPr>
          <a:xfrm>
            <a:off x="1098550" y="4185849"/>
            <a:ext cx="8604250" cy="723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en-US" sz="3600" b="1" dirty="0">
                <a:solidFill>
                  <a:srgbClr val="006A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de-DE" sz="3600" b="1" dirty="0">
              <a:solidFill>
                <a:srgbClr val="006A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1">
            <a:extLst>
              <a:ext uri="{FF2B5EF4-FFF2-40B4-BE49-F238E27FC236}">
                <a16:creationId xmlns:a16="http://schemas.microsoft.com/office/drawing/2014/main" id="{DA559D14-E62A-4253-5D3C-D9580C890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9487" y="556494"/>
            <a:ext cx="3335787" cy="149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6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377824" y="3951514"/>
            <a:ext cx="29487813" cy="38526522"/>
          </a:xfrm>
          <a:prstGeom prst="rect">
            <a:avLst/>
          </a:prstGeom>
          <a:solidFill>
            <a:schemeClr val="bg2"/>
          </a:solidFill>
          <a:ln w="19050">
            <a:solidFill>
              <a:srgbClr val="006AB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6662057"/>
            <a:ext cx="30279975" cy="76691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5486400" y="-1"/>
            <a:ext cx="1084146" cy="428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0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38" userDrawn="1">
          <p15:clr>
            <a:srgbClr val="F26B43"/>
          </p15:clr>
        </p15:guide>
        <p15:guide id="2" pos="465" userDrawn="1">
          <p15:clr>
            <a:srgbClr val="F26B43"/>
          </p15:clr>
        </p15:guide>
        <p15:guide id="3" pos="692" userDrawn="1">
          <p15:clr>
            <a:srgbClr val="F26B43"/>
          </p15:clr>
        </p15:guide>
        <p15:guide id="4" pos="6112" userDrawn="1">
          <p15:clr>
            <a:srgbClr val="F26B43"/>
          </p15:clr>
        </p15:guide>
        <p15:guide id="5" pos="6362" userDrawn="1">
          <p15:clr>
            <a:srgbClr val="F26B43"/>
          </p15:clr>
        </p15:guide>
        <p15:guide id="6" pos="6589" userDrawn="1">
          <p15:clr>
            <a:srgbClr val="F26B43"/>
          </p15:clr>
        </p15:guide>
        <p15:guide id="7" pos="6815" userDrawn="1">
          <p15:clr>
            <a:srgbClr val="F26B43"/>
          </p15:clr>
        </p15:guide>
        <p15:guide id="8" pos="12236" userDrawn="1">
          <p15:clr>
            <a:srgbClr val="F26B43"/>
          </p15:clr>
        </p15:guide>
        <p15:guide id="9" pos="12463" userDrawn="1">
          <p15:clr>
            <a:srgbClr val="F26B43"/>
          </p15:clr>
        </p15:guide>
        <p15:guide id="10" pos="12712" userDrawn="1">
          <p15:clr>
            <a:srgbClr val="F26B43"/>
          </p15:clr>
        </p15:guide>
        <p15:guide id="11" pos="12939" userDrawn="1">
          <p15:clr>
            <a:srgbClr val="F26B43"/>
          </p15:clr>
        </p15:guide>
        <p15:guide id="12" pos="18359" userDrawn="1">
          <p15:clr>
            <a:srgbClr val="F26B43"/>
          </p15:clr>
        </p15:guide>
        <p15:guide id="13" pos="18586" userDrawn="1">
          <p15:clr>
            <a:srgbClr val="F26B43"/>
          </p15:clr>
        </p15:guide>
        <p15:guide id="14" pos="18813" userDrawn="1">
          <p15:clr>
            <a:srgbClr val="F26B43"/>
          </p15:clr>
        </p15:guide>
        <p15:guide id="15" orient="horz" pos="3164" userDrawn="1">
          <p15:clr>
            <a:srgbClr val="F26B43"/>
          </p15:clr>
        </p15:guide>
        <p15:guide id="16" orient="horz" pos="6679" userDrawn="1">
          <p15:clr>
            <a:srgbClr val="F26B43"/>
          </p15:clr>
        </p15:guide>
        <p15:guide id="17" orient="horz" pos="19425" userDrawn="1">
          <p15:clr>
            <a:srgbClr val="F26B43"/>
          </p15:clr>
        </p15:guide>
        <p15:guide id="18" orient="horz" pos="25118" userDrawn="1">
          <p15:clr>
            <a:srgbClr val="F26B43"/>
          </p15:clr>
        </p15:guide>
        <p15:guide id="19" orient="horz" pos="25889" userDrawn="1">
          <p15:clr>
            <a:srgbClr val="F26B43"/>
          </p15:clr>
        </p15:guide>
        <p15:guide id="20" orient="horz" pos="4656" userDrawn="1">
          <p15:clr>
            <a:srgbClr val="F26B43"/>
          </p15:clr>
        </p15:guide>
        <p15:guide id="21" orient="horz" pos="3776" userDrawn="1">
          <p15:clr>
            <a:srgbClr val="F26B43"/>
          </p15:clr>
        </p15:guide>
        <p15:guide id="22" orient="horz" pos="6157" userDrawn="1">
          <p15:clr>
            <a:srgbClr val="F26B43"/>
          </p15:clr>
        </p15:guide>
        <p15:guide id="23" orient="horz" pos="94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.bin"/><Relationship Id="rId18" Type="http://schemas.openxmlformats.org/officeDocument/2006/relationships/oleObject" Target="../embeddings/oleObject7.bin"/><Relationship Id="rId26" Type="http://schemas.openxmlformats.org/officeDocument/2006/relationships/image" Target="../media/image13.wmf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1.wmf"/><Relationship Id="rId34" Type="http://schemas.openxmlformats.org/officeDocument/2006/relationships/image" Target="../media/image15.wmf"/><Relationship Id="rId7" Type="http://schemas.openxmlformats.org/officeDocument/2006/relationships/image" Target="../media/image5.wmf"/><Relationship Id="rId12" Type="http://schemas.openxmlformats.org/officeDocument/2006/relationships/image" Target="../media/image7.wmf"/><Relationship Id="rId17" Type="http://schemas.openxmlformats.org/officeDocument/2006/relationships/image" Target="../media/image17.png"/><Relationship Id="rId25" Type="http://schemas.openxmlformats.org/officeDocument/2006/relationships/oleObject" Target="../embeddings/oleObject10.bin"/><Relationship Id="rId3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9.wmf"/><Relationship Id="rId20" Type="http://schemas.openxmlformats.org/officeDocument/2006/relationships/oleObject" Target="../embeddings/oleObject8.bin"/><Relationship Id="rId29" Type="http://schemas.openxmlformats.org/officeDocument/2006/relationships/oleObject" Target="../embeddings/oleObject11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12.wmf"/><Relationship Id="rId32" Type="http://schemas.openxmlformats.org/officeDocument/2006/relationships/image" Target="../media/image22.tiff"/><Relationship Id="rId5" Type="http://schemas.openxmlformats.org/officeDocument/2006/relationships/image" Target="../media/image4.wmf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9.bin"/><Relationship Id="rId28" Type="http://schemas.openxmlformats.org/officeDocument/2006/relationships/image" Target="../media/image20.png"/><Relationship Id="rId10" Type="http://schemas.openxmlformats.org/officeDocument/2006/relationships/image" Target="../media/image6.wmf"/><Relationship Id="rId19" Type="http://schemas.openxmlformats.org/officeDocument/2006/relationships/image" Target="../media/image10.wmf"/><Relationship Id="rId31" Type="http://schemas.openxmlformats.org/officeDocument/2006/relationships/image" Target="../media/image21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Relationship Id="rId14" Type="http://schemas.openxmlformats.org/officeDocument/2006/relationships/image" Target="../media/image8.wmf"/><Relationship Id="rId22" Type="http://schemas.openxmlformats.org/officeDocument/2006/relationships/image" Target="../media/image18.png"/><Relationship Id="rId27" Type="http://schemas.openxmlformats.org/officeDocument/2006/relationships/image" Target="../media/image19.png"/><Relationship Id="rId30" Type="http://schemas.openxmlformats.org/officeDocument/2006/relationships/image" Target="../media/image14.wmf"/><Relationship Id="rId35" Type="http://schemas.openxmlformats.org/officeDocument/2006/relationships/image" Target="../media/image23.png"/><Relationship Id="rId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6D4AD6E-FDA0-DB96-FE69-FFE7FFF3C61E}"/>
              </a:ext>
            </a:extLst>
          </p:cNvPr>
          <p:cNvSpPr/>
          <p:nvPr/>
        </p:nvSpPr>
        <p:spPr>
          <a:xfrm>
            <a:off x="9068801" y="8678907"/>
            <a:ext cx="10476416" cy="24744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aphicFrame>
        <p:nvGraphicFramePr>
          <p:cNvPr id="1032" name="Object 1031" descr="Project Path: C:\Users\a.grenmyr\Documents\OriginLab\User Files\.opju&#10;PE Folder: //&#10;Short Name: Graph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470817"/>
              </p:ext>
            </p:extLst>
          </p:nvPr>
        </p:nvGraphicFramePr>
        <p:xfrm>
          <a:off x="13896259" y="9281986"/>
          <a:ext cx="7449444" cy="5701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2" name="Graph" r:id="rId4" imgW="3920760" imgH="3000960" progId="Origin95.Graph">
                  <p:embed/>
                </p:oleObj>
              </mc:Choice>
              <mc:Fallback>
                <p:oleObj name="Graph" r:id="rId4" imgW="3920760" imgH="3000960" progId="Origin95.Graph">
                  <p:embed/>
                  <p:pic>
                    <p:nvPicPr>
                      <p:cNvPr id="2" name="Object 1" descr="Project Path: C:\Users\a.grenmyr\Documents\OriginLab\User Files\.opju&#10;PE Folder: //&#10;Short Name: Graph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896259" y="9281986"/>
                        <a:ext cx="7449444" cy="57018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2586E16-1410-B316-8EAB-7443C2C0E020}"/>
              </a:ext>
            </a:extLst>
          </p:cNvPr>
          <p:cNvSpPr/>
          <p:nvPr/>
        </p:nvSpPr>
        <p:spPr>
          <a:xfrm>
            <a:off x="739102" y="8786190"/>
            <a:ext cx="8071482" cy="32948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aphicFrame>
        <p:nvGraphicFramePr>
          <p:cNvPr id="1031" name="Object 1030" descr="Project Path: C:\Users\a.grenmyr\Documents\OriginLab\User Files\.opju&#10;PE Folder: //&#10;Short Name: Graph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92220"/>
              </p:ext>
            </p:extLst>
          </p:nvPr>
        </p:nvGraphicFramePr>
        <p:xfrm>
          <a:off x="1828513" y="28649302"/>
          <a:ext cx="7057368" cy="5401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3" name="Graph" r:id="rId6" imgW="3920760" imgH="3000960" progId="Origin95.Graph">
                  <p:embed/>
                </p:oleObj>
              </mc:Choice>
              <mc:Fallback>
                <p:oleObj name="Graph" r:id="rId6" imgW="3920760" imgH="3000960" progId="Origin95.Graph">
                  <p:embed/>
                  <p:pic>
                    <p:nvPicPr>
                      <p:cNvPr id="2" name="Object 1" descr="Project Path: C:\Users\a.grenmyr\Documents\OriginLab\User Files\.opju&#10;PE Folder: //&#10;Short Name: Graph6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28513" y="28649302"/>
                        <a:ext cx="7057368" cy="5401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/>
          <p:cNvGrpSpPr>
            <a:grpSpLocks/>
          </p:cNvGrpSpPr>
          <p:nvPr/>
        </p:nvGrpSpPr>
        <p:grpSpPr>
          <a:xfrm>
            <a:off x="932076" y="9264414"/>
            <a:ext cx="7888902" cy="4378994"/>
            <a:chOff x="3026132" y="3311906"/>
            <a:chExt cx="6920090" cy="4586996"/>
          </a:xfrm>
        </p:grpSpPr>
        <p:grpSp>
          <p:nvGrpSpPr>
            <p:cNvPr id="33" name="Group 32"/>
            <p:cNvGrpSpPr>
              <a:grpSpLocks noChangeAspect="1"/>
            </p:cNvGrpSpPr>
            <p:nvPr/>
          </p:nvGrpSpPr>
          <p:grpSpPr>
            <a:xfrm>
              <a:off x="3026132" y="3311906"/>
              <a:ext cx="6920090" cy="4586996"/>
              <a:chOff x="-2472394" y="-1806117"/>
              <a:chExt cx="6920090" cy="5719967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13" t="29009" r="20608" b="4731"/>
              <a:stretch/>
            </p:blipFill>
            <p:spPr>
              <a:xfrm>
                <a:off x="-2410304" y="-1334011"/>
                <a:ext cx="6858000" cy="5247861"/>
              </a:xfrm>
              <a:prstGeom prst="rect">
                <a:avLst/>
              </a:prstGeom>
            </p:spPr>
          </p:pic>
          <p:grpSp>
            <p:nvGrpSpPr>
              <p:cNvPr id="36" name="Group 35"/>
              <p:cNvGrpSpPr/>
              <p:nvPr/>
            </p:nvGrpSpPr>
            <p:grpSpPr>
              <a:xfrm>
                <a:off x="-885205" y="-611172"/>
                <a:ext cx="3632128" cy="4038814"/>
                <a:chOff x="1471185" y="4153318"/>
                <a:chExt cx="3632128" cy="4038814"/>
              </a:xfrm>
            </p:grpSpPr>
            <p:grpSp>
              <p:nvGrpSpPr>
                <p:cNvPr id="39" name="Group 38"/>
                <p:cNvGrpSpPr/>
                <p:nvPr/>
              </p:nvGrpSpPr>
              <p:grpSpPr>
                <a:xfrm>
                  <a:off x="1471185" y="6067909"/>
                  <a:ext cx="3632128" cy="2124223"/>
                  <a:chOff x="1471185" y="6067909"/>
                  <a:chExt cx="3632128" cy="2124223"/>
                </a:xfrm>
              </p:grpSpPr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2084329" y="6307777"/>
                    <a:ext cx="761004" cy="60304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HZO</a:t>
                    </a:r>
                    <a:endPara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3128027" y="6067909"/>
                    <a:ext cx="611953" cy="60304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TiN</a:t>
                    </a:r>
                    <a:endParaRPr kumimoji="0" lang="en-US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43" name="Group 42"/>
                  <p:cNvGrpSpPr/>
                  <p:nvPr/>
                </p:nvGrpSpPr>
                <p:grpSpPr>
                  <a:xfrm rot="9422319">
                    <a:off x="3708213" y="6944637"/>
                    <a:ext cx="383273" cy="260304"/>
                    <a:chOff x="1538117" y="4186810"/>
                    <a:chExt cx="840340" cy="606704"/>
                  </a:xfrm>
                  <a:solidFill>
                    <a:sysClr val="windowText" lastClr="000000"/>
                  </a:solidFill>
                </p:grpSpPr>
                <p:grpSp>
                  <p:nvGrpSpPr>
                    <p:cNvPr id="54" name="Group 53"/>
                    <p:cNvGrpSpPr/>
                    <p:nvPr/>
                  </p:nvGrpSpPr>
                  <p:grpSpPr>
                    <a:xfrm>
                      <a:off x="2003840" y="4336429"/>
                      <a:ext cx="374617" cy="457085"/>
                      <a:chOff x="1487959" y="2699778"/>
                      <a:chExt cx="374617" cy="457085"/>
                    </a:xfrm>
                    <a:grpFill/>
                  </p:grpSpPr>
                  <p:sp>
                    <p:nvSpPr>
                      <p:cNvPr id="56" name="Isosceles Triangle 55"/>
                      <p:cNvSpPr/>
                      <p:nvPr/>
                    </p:nvSpPr>
                    <p:spPr>
                      <a:xfrm rot="7113841">
                        <a:off x="1483649" y="2704088"/>
                        <a:ext cx="321553" cy="312933"/>
                      </a:xfrm>
                      <a:prstGeom prst="triangle">
                        <a:avLst/>
                      </a:prstGeom>
                      <a:grpFill/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cxnSp>
                    <p:nvCxnSpPr>
                      <p:cNvPr id="57" name="Straight Connector 56"/>
                      <p:cNvCxnSpPr/>
                      <p:nvPr/>
                    </p:nvCxnSpPr>
                    <p:spPr>
                      <a:xfrm flipH="1">
                        <a:off x="1702359" y="2812540"/>
                        <a:ext cx="160217" cy="344323"/>
                      </a:xfrm>
                      <a:prstGeom prst="line">
                        <a:avLst/>
                      </a:prstGeom>
                      <a:grpFill/>
                      <a:ln w="2857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  <p:cxnSp>
                  <p:nvCxnSpPr>
                    <p:cNvPr id="55" name="Straight Connector 54"/>
                    <p:cNvCxnSpPr/>
                    <p:nvPr/>
                  </p:nvCxnSpPr>
                  <p:spPr>
                    <a:xfrm>
                      <a:off x="1538117" y="4186810"/>
                      <a:ext cx="482540" cy="240169"/>
                    </a:xfrm>
                    <a:prstGeom prst="line">
                      <a:avLst/>
                    </a:prstGeom>
                    <a:grpFill/>
                    <a:ln w="190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  <p:grpSp>
                <p:nvGrpSpPr>
                  <p:cNvPr id="44" name="Group 43"/>
                  <p:cNvGrpSpPr/>
                  <p:nvPr/>
                </p:nvGrpSpPr>
                <p:grpSpPr>
                  <a:xfrm rot="20687063">
                    <a:off x="2785450" y="6880745"/>
                    <a:ext cx="380210" cy="254506"/>
                    <a:chOff x="1538117" y="4186810"/>
                    <a:chExt cx="833622" cy="593192"/>
                  </a:xfrm>
                  <a:solidFill>
                    <a:sysClr val="windowText" lastClr="000000"/>
                  </a:solidFill>
                </p:grpSpPr>
                <p:grpSp>
                  <p:nvGrpSpPr>
                    <p:cNvPr id="50" name="Group 49"/>
                    <p:cNvGrpSpPr/>
                    <p:nvPr/>
                  </p:nvGrpSpPr>
                  <p:grpSpPr>
                    <a:xfrm>
                      <a:off x="2003840" y="4336429"/>
                      <a:ext cx="367899" cy="443573"/>
                      <a:chOff x="1487959" y="2699778"/>
                      <a:chExt cx="367899" cy="443573"/>
                    </a:xfrm>
                    <a:grpFill/>
                  </p:grpSpPr>
                  <p:sp>
                    <p:nvSpPr>
                      <p:cNvPr id="52" name="Isosceles Triangle 51"/>
                      <p:cNvSpPr/>
                      <p:nvPr/>
                    </p:nvSpPr>
                    <p:spPr>
                      <a:xfrm rot="7113841">
                        <a:off x="1483649" y="2704088"/>
                        <a:ext cx="321553" cy="312933"/>
                      </a:xfrm>
                      <a:prstGeom prst="triangle">
                        <a:avLst/>
                      </a:prstGeom>
                      <a:grpFill/>
                      <a:ln w="12700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rtlCol="0" anchor="ctr"/>
                      <a:lstStyle/>
                      <a:p>
                        <a:pPr marL="0" marR="0" lvl="0" indent="0" algn="ctr" defTabSz="91440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US" sz="2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cxnSp>
                    <p:nvCxnSpPr>
                      <p:cNvPr id="53" name="Straight Connector 52"/>
                      <p:cNvCxnSpPr/>
                      <p:nvPr/>
                    </p:nvCxnSpPr>
                    <p:spPr>
                      <a:xfrm flipH="1">
                        <a:off x="1695640" y="2799025"/>
                        <a:ext cx="160218" cy="344326"/>
                      </a:xfrm>
                      <a:prstGeom prst="line">
                        <a:avLst/>
                      </a:prstGeom>
                      <a:grpFill/>
                      <a:ln w="28575" cap="flat" cmpd="sng" algn="ctr">
                        <a:solidFill>
                          <a:sysClr val="windowText" lastClr="000000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  <p:cxnSp>
                  <p:nvCxnSpPr>
                    <p:cNvPr id="51" name="Straight Connector 50"/>
                    <p:cNvCxnSpPr/>
                    <p:nvPr/>
                  </p:nvCxnSpPr>
                  <p:spPr>
                    <a:xfrm>
                      <a:off x="1538117" y="4186810"/>
                      <a:ext cx="482540" cy="240169"/>
                    </a:xfrm>
                    <a:prstGeom prst="line">
                      <a:avLst/>
                    </a:prstGeom>
                    <a:grpFill/>
                    <a:ln w="190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1471185" y="6550349"/>
                    <a:ext cx="746943" cy="60304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NiSi</a:t>
                    </a:r>
                    <a:r>
                      <a:rPr kumimoji="0" lang="de-DE" sz="2400" b="1" i="0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kumimoji="0" lang="en-US" sz="2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4356370" y="6894319"/>
                    <a:ext cx="746943" cy="60304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NiSi</a:t>
                    </a:r>
                    <a:r>
                      <a:rPr kumimoji="0" lang="de-DE" sz="2400" b="1" i="0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kumimoji="0" lang="en-US" sz="2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3212877" y="6900456"/>
                    <a:ext cx="386970" cy="60304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Si</a:t>
                    </a:r>
                    <a:endParaRPr kumimoji="0" lang="en-US" sz="2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3704953" y="7294933"/>
                    <a:ext cx="686480" cy="60304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SiO</a:t>
                    </a:r>
                    <a:r>
                      <a:rPr kumimoji="0" lang="de-DE" sz="2400" b="1" i="0" u="none" strike="noStrike" kern="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kumimoji="0" lang="en-US" sz="2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2889228" y="7589092"/>
                    <a:ext cx="1009892" cy="60304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de-DE" sz="2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Bulk Si</a:t>
                    </a:r>
                    <a:endParaRPr kumimoji="0" lang="en-US" sz="2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40" name="TextBox 39"/>
                <p:cNvSpPr txBox="1"/>
                <p:nvPr/>
              </p:nvSpPr>
              <p:spPr>
                <a:xfrm>
                  <a:off x="3965846" y="4153318"/>
                  <a:ext cx="737101" cy="60304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kumimoji="0" lang="de-DE" sz="2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PRO</a:t>
                  </a:r>
                  <a:endParaRPr kumimoji="0" lang="en-US" sz="24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59442" y="-1806117"/>
                <a:ext cx="2598834" cy="6030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Pre-Synaptic Neuron</a:t>
                </a:r>
                <a:endParaRPr kumimoji="0" lang="en-US" sz="24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-2472394" y="-635961"/>
                <a:ext cx="2690233" cy="6030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Post-Synaptic Neuron</a:t>
                </a:r>
                <a:endParaRPr kumimoji="0" lang="en-US" sz="24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4291454" y="5438596"/>
              <a:ext cx="620390" cy="3546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EPSC</a:t>
              </a:r>
              <a:endParaRPr kumimoji="0" lang="en-US" sz="2400" b="1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1640B12-8ADF-B028-F193-CA572E1E3A64}"/>
              </a:ext>
            </a:extLst>
          </p:cNvPr>
          <p:cNvSpPr/>
          <p:nvPr/>
        </p:nvSpPr>
        <p:spPr>
          <a:xfrm>
            <a:off x="19790276" y="8678907"/>
            <a:ext cx="9390979" cy="29390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1030" name="Straight Connector 19">
            <a:extLst>
              <a:ext uri="{FF2B5EF4-FFF2-40B4-BE49-F238E27FC236}">
                <a16:creationId xmlns:a16="http://schemas.microsoft.com/office/drawing/2014/main" id="{F6A4A7F7-6133-9DC9-7F6B-5B10BAF59D35}"/>
              </a:ext>
            </a:extLst>
          </p:cNvPr>
          <p:cNvCxnSpPr/>
          <p:nvPr/>
        </p:nvCxnSpPr>
        <p:spPr>
          <a:xfrm rot="300000" flipV="1">
            <a:off x="28861402" y="28452075"/>
            <a:ext cx="198933" cy="980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Rectangle 318">
            <a:extLst>
              <a:ext uri="{FF2B5EF4-FFF2-40B4-BE49-F238E27FC236}">
                <a16:creationId xmlns:a16="http://schemas.microsoft.com/office/drawing/2014/main" id="{52586E16-1410-B316-8EAB-7443C2C0E020}"/>
              </a:ext>
            </a:extLst>
          </p:cNvPr>
          <p:cNvSpPr/>
          <p:nvPr/>
        </p:nvSpPr>
        <p:spPr>
          <a:xfrm>
            <a:off x="9074328" y="34846295"/>
            <a:ext cx="10471411" cy="6888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aphicFrame>
        <p:nvGraphicFramePr>
          <p:cNvPr id="636" name="Object 635" descr="Project Path: C:\Users\a.grenmyr\Documents\OriginLab\User Files\STDP_ARRAY_3.opju&#10;PE Folder: /STDP_ARRAY_3/Folder1/&#10;Short Name: Graph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0663581"/>
              </p:ext>
            </p:extLst>
          </p:nvPr>
        </p:nvGraphicFramePr>
        <p:xfrm>
          <a:off x="20975340" y="19622643"/>
          <a:ext cx="6948000" cy="5318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4" name="Graph" r:id="rId9" imgW="3920760" imgH="3000960" progId="Origin95.Graph">
                  <p:embed/>
                </p:oleObj>
              </mc:Choice>
              <mc:Fallback>
                <p:oleObj name="Graph" r:id="rId9" imgW="3920760" imgH="3000960" progId="Origin95.Graph">
                  <p:embed/>
                  <p:pic>
                    <p:nvPicPr>
                      <p:cNvPr id="2" name="Object 1" descr="Project Path: C:\Users\a.grenmyr\Documents\OriginLab\User Files\STDP_ARRAY_3.opju&#10;PE Folder: /STDP_ARRAY_3/Folder1/&#10;Short Name: Graph1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975340" y="19622643"/>
                        <a:ext cx="6948000" cy="5318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4698161" y="276314"/>
            <a:ext cx="19811638" cy="524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800" b="1" dirty="0">
                <a:solidFill>
                  <a:srgbClr val="006A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Synapses with Homo/Hetero-Synaptic Plasticity Enabled by Ferroelectric Polarization Modulated </a:t>
            </a:r>
            <a:r>
              <a:rPr lang="en-US" sz="4800" b="1" dirty="0" err="1">
                <a:solidFill>
                  <a:srgbClr val="006A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Schottky</a:t>
            </a:r>
            <a:r>
              <a:rPr lang="en-US" sz="4800" b="1" dirty="0">
                <a:solidFill>
                  <a:srgbClr val="006A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Diodes</a:t>
            </a:r>
          </a:p>
          <a:p>
            <a:pPr algn="ctr">
              <a:lnSpc>
                <a:spcPts val="7200"/>
              </a:lnSpc>
            </a:pPr>
            <a:r>
              <a:rPr lang="en-US" sz="5400" b="1" dirty="0">
                <a:solidFill>
                  <a:srgbClr val="006A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sz="3200" b="1" dirty="0" smtClean="0">
                <a:solidFill>
                  <a:srgbClr val="006A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Andreas </a:t>
            </a:r>
            <a:r>
              <a:rPr lang="de-DE" sz="3200" b="1" dirty="0">
                <a:solidFill>
                  <a:srgbClr val="006A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Grenmyr, </a:t>
            </a:r>
            <a:r>
              <a:rPr lang="de-DE" sz="3200" b="1" dirty="0" smtClean="0">
                <a:solidFill>
                  <a:srgbClr val="006A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Jiayuan </a:t>
            </a:r>
            <a:r>
              <a:rPr lang="de-DE" sz="3200" b="1" dirty="0">
                <a:solidFill>
                  <a:srgbClr val="006A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Zhang, Stefan Wiefels, Detlev Grützmacher, Qing-Tai Zhao</a:t>
            </a:r>
            <a:endParaRPr lang="de-DE" sz="3600" b="1" baseline="30000" dirty="0">
              <a:solidFill>
                <a:srgbClr val="006A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ts val="3000"/>
              </a:lnSpc>
              <a:spcBef>
                <a:spcPts val="2835"/>
              </a:spcBef>
            </a:pPr>
            <a:r>
              <a:rPr lang="de-DE" sz="2800" i="1" dirty="0">
                <a:solidFill>
                  <a:srgbClr val="006A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Peter Grünberg Institute (PGI), Forschungszentrum Jülich, 52428 Jülich, Germany</a:t>
            </a:r>
            <a:endParaRPr lang="en-US" sz="2800" i="1" dirty="0">
              <a:solidFill>
                <a:srgbClr val="006A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000"/>
              </a:lnSpc>
              <a:spcBef>
                <a:spcPts val="2835"/>
              </a:spcBef>
            </a:pPr>
            <a:endParaRPr lang="de-DE" sz="2400" i="1" dirty="0">
              <a:solidFill>
                <a:srgbClr val="006A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000"/>
              </a:lnSpc>
              <a:spcBef>
                <a:spcPts val="2835"/>
              </a:spcBef>
            </a:pPr>
            <a:endParaRPr lang="de-DE" b="1" dirty="0">
              <a:solidFill>
                <a:srgbClr val="006A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0091336" y="41260244"/>
            <a:ext cx="893460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40000" indent="-540000" defTabSz="360000">
              <a:spcBef>
                <a:spcPts val="1200"/>
              </a:spcBef>
              <a:tabLst>
                <a:tab pos="540000" algn="l"/>
              </a:tabLst>
            </a:pPr>
            <a:r>
              <a:rPr lang="de-DE" sz="2400" dirty="0" smtClean="0">
                <a:solidFill>
                  <a:srgbClr val="006A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[3]	F. Xi et al, ESSCIRC 2022- </a:t>
            </a:r>
            <a:r>
              <a:rPr lang="de-DE" sz="2400" dirty="0" smtClean="0">
                <a:solidFill>
                  <a:srgbClr val="006A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IEEE, </a:t>
            </a:r>
            <a:r>
              <a:rPr lang="de-DE" sz="2400" dirty="0">
                <a:solidFill>
                  <a:srgbClr val="006A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Milan, Italy, 2022, pp. </a:t>
            </a:r>
            <a:r>
              <a:rPr lang="de-DE" sz="2400" dirty="0" smtClean="0">
                <a:solidFill>
                  <a:srgbClr val="006A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121-124.</a:t>
            </a:r>
            <a:endParaRPr lang="de-DE" sz="2400" dirty="0">
              <a:solidFill>
                <a:srgbClr val="006A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844249" y="8913788"/>
            <a:ext cx="3799117" cy="4154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de-DE" sz="2700" b="1" dirty="0">
                <a:solidFill>
                  <a:srgbClr val="006A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Homosynaptic Fe-SBFET</a:t>
            </a:r>
          </a:p>
        </p:txBody>
      </p:sp>
      <p:sp>
        <p:nvSpPr>
          <p:cNvPr id="14" name="Rechteck 13"/>
          <p:cNvSpPr/>
          <p:nvPr/>
        </p:nvSpPr>
        <p:spPr>
          <a:xfrm>
            <a:off x="3026748" y="14173678"/>
            <a:ext cx="3908249" cy="4154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de-DE" sz="2700" b="1" dirty="0">
                <a:solidFill>
                  <a:srgbClr val="006A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Heterosynaptic Fe-SBFET</a:t>
            </a:r>
          </a:p>
        </p:txBody>
      </p:sp>
      <p:sp>
        <p:nvSpPr>
          <p:cNvPr id="15" name="Rechteck 14"/>
          <p:cNvSpPr/>
          <p:nvPr/>
        </p:nvSpPr>
        <p:spPr>
          <a:xfrm>
            <a:off x="9298964" y="35176754"/>
            <a:ext cx="4388528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2700" b="1" dirty="0" smtClean="0">
                <a:solidFill>
                  <a:srgbClr val="006A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</a:t>
            </a:r>
            <a:r>
              <a:rPr lang="de-DE" sz="2700" b="1" dirty="0">
                <a:solidFill>
                  <a:srgbClr val="006A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Synapses</a:t>
            </a:r>
          </a:p>
        </p:txBody>
      </p:sp>
      <p:sp>
        <p:nvSpPr>
          <p:cNvPr id="9" name="Rechteck 8"/>
          <p:cNvSpPr/>
          <p:nvPr/>
        </p:nvSpPr>
        <p:spPr>
          <a:xfrm>
            <a:off x="2114093" y="13514353"/>
            <a:ext cx="812321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0000" indent="-180000" defTabSz="360000">
              <a:spcBef>
                <a:spcPts val="600"/>
              </a:spcBef>
              <a:tabLst>
                <a:tab pos="180000" algn="l"/>
              </a:tabLst>
            </a:pP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Three-terminal Fe-SBFET </a:t>
            </a:r>
            <a:endParaRPr lang="de-D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9744308" y="13887849"/>
            <a:ext cx="9648635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oles or electrons as a neurotransmitter for the three-terminal Fe-SBFET.</a:t>
            </a:r>
            <a:endParaRPr lang="en-US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20216813" y="14855855"/>
            <a:ext cx="8809124" cy="12926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0000" indent="-180000" algn="just" defTabSz="360000">
              <a:spcBef>
                <a:spcPts val="600"/>
              </a:spcBef>
              <a:tabLst>
                <a:tab pos="180000" algn="l"/>
              </a:tabLst>
            </a:pP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Using the four-terminal Fe-SBFET, the input on the two gates can function as an AND logical gate, with the drain current as the output.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19839381" y="24831399"/>
            <a:ext cx="9290981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having different configurations on the input, certain cells can be selected for highest weight.</a:t>
            </a:r>
            <a:endParaRPr lang="de-D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9270558" y="35666384"/>
            <a:ext cx="9791766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0000" indent="-180000" algn="just" defTabSz="360000">
              <a:spcBef>
                <a:spcPts val="600"/>
              </a:spcBef>
              <a:tabLst>
                <a:tab pos="180000" algn="l"/>
              </a:tabLst>
            </a:pPr>
            <a:r>
              <a:rPr lang="de-DE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Fe-SBFETs with three or four terminals have been fabricated, </a:t>
            </a:r>
            <a:r>
              <a:rPr lang="de-DE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excellent synaptic </a:t>
            </a:r>
            <a:r>
              <a:rPr lang="de-DE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de-DE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 three-terminal device have ambipolar properties and therefore the synapse have two different neurotransmitters. Meanwhile, the four-terminal device can work as a heterosynaptic device with more conductive states.</a:t>
            </a:r>
          </a:p>
        </p:txBody>
      </p:sp>
      <p:sp>
        <p:nvSpPr>
          <p:cNvPr id="28" name="Rechteck 27"/>
          <p:cNvSpPr/>
          <p:nvPr/>
        </p:nvSpPr>
        <p:spPr>
          <a:xfrm>
            <a:off x="9433288" y="38719963"/>
            <a:ext cx="9347534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de-DE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using the properties of Fe-SBFETs, both in memory logic, synapse arrays and integrate-and-fire neurons have been fabricated. This together with the CMOS compatible process for fabricating the Fe-SBFETs makes it highly relevant for the field of neuromorphic computing.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7232" y="5179195"/>
            <a:ext cx="13743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lvl="0" indent="-857250" defTabSz="3507730">
              <a:buFont typeface="Arial" panose="020B0604020202020204" pitchFamily="34" charset="0"/>
              <a:buChar char="•"/>
            </a:pPr>
            <a:r>
              <a:rPr lang="de-DE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Neuromorpic</a:t>
            </a:r>
            <a:r>
              <a:rPr lang="de-DE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Computing using CMOS compatible </a:t>
            </a:r>
            <a:r>
              <a:rPr lang="de-DE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devices</a:t>
            </a:r>
            <a:r>
              <a:rPr lang="de-DE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DE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  <a:r>
              <a:rPr lang="de-DE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promises</a:t>
            </a:r>
            <a:r>
              <a:rPr lang="de-DE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high </a:t>
            </a:r>
            <a:r>
              <a:rPr lang="de-DE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integration</a:t>
            </a:r>
            <a:r>
              <a:rPr lang="de-DE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57250" indent="-857250" defTabSz="3507730">
              <a:buFont typeface="Arial" panose="020B0604020202020204" pitchFamily="34" charset="0"/>
              <a:buChar char="•"/>
            </a:pPr>
            <a:r>
              <a:rPr lang="de-DE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Heterosynaptic</a:t>
            </a:r>
            <a:r>
              <a:rPr lang="de-DE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</a:t>
            </a:r>
            <a:r>
              <a:rPr lang="de-DE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synapses</a:t>
            </a:r>
            <a:r>
              <a:rPr lang="de-DE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de-DE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useful</a:t>
            </a:r>
            <a:r>
              <a:rPr lang="de-DE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achieving</a:t>
            </a:r>
            <a:r>
              <a:rPr lang="de-DE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de-DE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conductive</a:t>
            </a:r>
            <a:r>
              <a:rPr lang="de-DE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de-DE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lvl="0" indent="-857250" defTabSz="3507730">
              <a:buFont typeface="Arial" panose="020B0604020202020204" pitchFamily="34" charset="0"/>
              <a:buChar char="•"/>
            </a:pPr>
            <a:endParaRPr lang="de-DE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3" name="Object 92" descr="Project Path: C:\Users\a.grenmyr\Documents\OriginLab\User Files\.opju&#10;PE Folder: //&#10;Short Name: Graph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085676"/>
              </p:ext>
            </p:extLst>
          </p:nvPr>
        </p:nvGraphicFramePr>
        <p:xfrm>
          <a:off x="16919104" y="9156651"/>
          <a:ext cx="5951585" cy="4555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5" name="Graph" r:id="rId11" imgW="3920760" imgH="3000960" progId="Origin95.Graph">
                  <p:embed/>
                </p:oleObj>
              </mc:Choice>
              <mc:Fallback>
                <p:oleObj name="Graph" r:id="rId11" imgW="3920760" imgH="3000960" progId="Origin95.Graph">
                  <p:embed/>
                  <p:pic>
                    <p:nvPicPr>
                      <p:cNvPr id="478" name="Object 477" descr="Project Path: C:\Users\a.grenmyr\Documents\OriginLab\User Files\.opju&#10;PE Folder: //&#10;Short Name: Graph2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919104" y="9156651"/>
                        <a:ext cx="5951585" cy="4555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Rectangle 93"/>
          <p:cNvSpPr/>
          <p:nvPr/>
        </p:nvSpPr>
        <p:spPr>
          <a:xfrm>
            <a:off x="26088526" y="13101810"/>
            <a:ext cx="184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endParaRPr lang="en-US" sz="5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16078741" y="9896212"/>
            <a:ext cx="458780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8741975" y="8455232"/>
            <a:ext cx="9004847" cy="5694197"/>
            <a:chOff x="-765509" y="3001260"/>
            <a:chExt cx="11864351" cy="7502400"/>
          </a:xfrm>
        </p:grpSpPr>
        <p:graphicFrame>
          <p:nvGraphicFramePr>
            <p:cNvPr id="163" name="Object 162" descr="Project Path: C:\Users\a.grenmyr\Documents\OriginLab\User Files\.opju&#10;PE Folder: //&#10;Short Name: Graph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4885624"/>
                </p:ext>
              </p:extLst>
            </p:nvPr>
          </p:nvGraphicFramePr>
          <p:xfrm>
            <a:off x="-765509" y="3001260"/>
            <a:ext cx="9801900" cy="750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76" name="Graph" r:id="rId13" imgW="3920760" imgH="3000960" progId="Origin95.Graph">
                    <p:embed/>
                  </p:oleObj>
                </mc:Choice>
                <mc:Fallback>
                  <p:oleObj name="Graph" r:id="rId13" imgW="3920760" imgH="3000960" progId="Origin95.Graph">
                    <p:embed/>
                    <p:pic>
                      <p:nvPicPr>
                        <p:cNvPr id="548" name="Object 547" descr="Project Path: C:\Users\a.grenmyr\Documents\OriginLab\User Files\.opju&#10;PE Folder: //&#10;Short Name: Graph19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-765509" y="3001260"/>
                          <a:ext cx="9801900" cy="7502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" name="Object 163" descr="Project Path: C:\Users\a.grenmyr\Documents\OriginLab\User Files\.opju&#10;PE Folder: //&#10;Short Name: Graph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5259913"/>
                </p:ext>
              </p:extLst>
            </p:nvPr>
          </p:nvGraphicFramePr>
          <p:xfrm>
            <a:off x="3257322" y="3969674"/>
            <a:ext cx="7841520" cy="60019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77" name="Graph" r:id="rId15" imgW="3920760" imgH="3000960" progId="Origin95.Graph">
                    <p:embed/>
                  </p:oleObj>
                </mc:Choice>
                <mc:Fallback>
                  <p:oleObj name="Graph" r:id="rId15" imgW="3920760" imgH="3000960" progId="Origin95.Graph">
                    <p:embed/>
                    <p:pic>
                      <p:nvPicPr>
                        <p:cNvPr id="549" name="Object 548" descr="Project Path: C:\Users\a.grenmyr\Documents\OriginLab\User Files\.opju&#10;PE Folder: //&#10;Short Name: Graph20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257322" y="3969674"/>
                          <a:ext cx="7841520" cy="600192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5" name="TextBox 164"/>
            <p:cNvSpPr txBox="1"/>
            <p:nvPr/>
          </p:nvSpPr>
          <p:spPr>
            <a:xfrm>
              <a:off x="1676566" y="5807586"/>
              <a:ext cx="243393" cy="6609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58889" y="14535679"/>
            <a:ext cx="7881850" cy="4608000"/>
            <a:chOff x="1041771" y="18391894"/>
            <a:chExt cx="7881850" cy="4608000"/>
          </a:xfrm>
        </p:grpSpPr>
        <p:grpSp>
          <p:nvGrpSpPr>
            <p:cNvPr id="58" name="Group 57"/>
            <p:cNvGrpSpPr>
              <a:grpSpLocks/>
            </p:cNvGrpSpPr>
            <p:nvPr/>
          </p:nvGrpSpPr>
          <p:grpSpPr>
            <a:xfrm>
              <a:off x="1041771" y="18391894"/>
              <a:ext cx="7881850" cy="4608000"/>
              <a:chOff x="6429328" y="-959703"/>
              <a:chExt cx="7037376" cy="5468813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353" t="11312" r="18127" b="9848"/>
              <a:stretch/>
            </p:blipFill>
            <p:spPr>
              <a:xfrm>
                <a:off x="6559738" y="-480490"/>
                <a:ext cx="6603882" cy="4989600"/>
              </a:xfrm>
              <a:prstGeom prst="rect">
                <a:avLst/>
              </a:prstGeom>
            </p:spPr>
          </p:pic>
          <p:grpSp>
            <p:nvGrpSpPr>
              <p:cNvPr id="60" name="Group 59"/>
              <p:cNvGrpSpPr/>
              <p:nvPr/>
            </p:nvGrpSpPr>
            <p:grpSpPr>
              <a:xfrm>
                <a:off x="7824046" y="1789506"/>
                <a:ext cx="3901865" cy="2212222"/>
                <a:chOff x="7433939" y="5099536"/>
                <a:chExt cx="3901865" cy="2212222"/>
              </a:xfrm>
            </p:grpSpPr>
            <p:sp>
              <p:nvSpPr>
                <p:cNvPr id="66" name="TextBox 65"/>
                <p:cNvSpPr txBox="1"/>
                <p:nvPr/>
              </p:nvSpPr>
              <p:spPr>
                <a:xfrm>
                  <a:off x="9149922" y="5524070"/>
                  <a:ext cx="774595" cy="5479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HZO</a:t>
                  </a:r>
                  <a:endPara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8255571" y="5099536"/>
                  <a:ext cx="622882" cy="5479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TiN</a:t>
                  </a:r>
                  <a:endParaRPr kumimoji="0" lang="en-US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68" name="Group 67"/>
                <p:cNvGrpSpPr/>
                <p:nvPr/>
              </p:nvGrpSpPr>
              <p:grpSpPr>
                <a:xfrm rot="9422319">
                  <a:off x="10075084" y="6301608"/>
                  <a:ext cx="387278" cy="246209"/>
                  <a:chOff x="474557" y="3332673"/>
                  <a:chExt cx="849125" cy="573843"/>
                </a:xfrm>
                <a:solidFill>
                  <a:sysClr val="windowText" lastClr="000000"/>
                </a:solidFill>
              </p:grpSpPr>
              <p:grpSp>
                <p:nvGrpSpPr>
                  <p:cNvPr id="79" name="Group 78"/>
                  <p:cNvGrpSpPr/>
                  <p:nvPr/>
                </p:nvGrpSpPr>
                <p:grpSpPr>
                  <a:xfrm>
                    <a:off x="940275" y="3482293"/>
                    <a:ext cx="383407" cy="424223"/>
                    <a:chOff x="424394" y="1845642"/>
                    <a:chExt cx="383407" cy="424223"/>
                  </a:xfrm>
                  <a:grpFill/>
                </p:grpSpPr>
                <p:sp>
                  <p:nvSpPr>
                    <p:cNvPr id="81" name="Isosceles Triangle 80"/>
                    <p:cNvSpPr/>
                    <p:nvPr/>
                  </p:nvSpPr>
                  <p:spPr>
                    <a:xfrm rot="7113841">
                      <a:off x="420078" y="1849958"/>
                      <a:ext cx="321556" cy="312923"/>
                    </a:xfrm>
                    <a:prstGeom prst="triangle">
                      <a:avLst/>
                    </a:prstGeom>
                    <a:grp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82" name="Straight Connector 81"/>
                    <p:cNvCxnSpPr/>
                    <p:nvPr/>
                  </p:nvCxnSpPr>
                  <p:spPr>
                    <a:xfrm flipH="1">
                      <a:off x="647580" y="1925551"/>
                      <a:ext cx="160221" cy="344314"/>
                    </a:xfrm>
                    <a:prstGeom prst="line">
                      <a:avLst/>
                    </a:prstGeom>
                    <a:grpFill/>
                    <a:ln w="285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  <p:cxnSp>
                <p:nvCxnSpPr>
                  <p:cNvPr id="80" name="Straight Connector 79"/>
                  <p:cNvCxnSpPr/>
                  <p:nvPr/>
                </p:nvCxnSpPr>
                <p:spPr>
                  <a:xfrm>
                    <a:off x="474557" y="3332673"/>
                    <a:ext cx="482543" cy="240165"/>
                  </a:xfrm>
                  <a:prstGeom prst="line">
                    <a:avLst/>
                  </a:prstGeom>
                  <a:grp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69" name="Group 68"/>
                <p:cNvGrpSpPr/>
                <p:nvPr/>
              </p:nvGrpSpPr>
              <p:grpSpPr>
                <a:xfrm rot="20687063">
                  <a:off x="8526310" y="6085430"/>
                  <a:ext cx="389821" cy="255781"/>
                  <a:chOff x="1421405" y="4142589"/>
                  <a:chExt cx="854696" cy="596161"/>
                </a:xfrm>
                <a:solidFill>
                  <a:sysClr val="windowText" lastClr="000000"/>
                </a:solidFill>
              </p:grpSpPr>
              <p:grpSp>
                <p:nvGrpSpPr>
                  <p:cNvPr id="75" name="Group 74"/>
                  <p:cNvGrpSpPr/>
                  <p:nvPr/>
                </p:nvGrpSpPr>
                <p:grpSpPr>
                  <a:xfrm>
                    <a:off x="1887132" y="4292218"/>
                    <a:ext cx="388969" cy="446532"/>
                    <a:chOff x="1371251" y="2655567"/>
                    <a:chExt cx="388969" cy="446532"/>
                  </a:xfrm>
                  <a:grpFill/>
                </p:grpSpPr>
                <p:sp>
                  <p:nvSpPr>
                    <p:cNvPr id="77" name="Isosceles Triangle 76"/>
                    <p:cNvSpPr/>
                    <p:nvPr/>
                  </p:nvSpPr>
                  <p:spPr>
                    <a:xfrm rot="7113841">
                      <a:off x="1366941" y="2659877"/>
                      <a:ext cx="321549" cy="312929"/>
                    </a:xfrm>
                    <a:prstGeom prst="triangle">
                      <a:avLst/>
                    </a:prstGeom>
                    <a:grpFill/>
                    <a:ln w="1270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cxnSp>
                  <p:nvCxnSpPr>
                    <p:cNvPr id="78" name="Straight Connector 77"/>
                    <p:cNvCxnSpPr/>
                    <p:nvPr/>
                  </p:nvCxnSpPr>
                  <p:spPr>
                    <a:xfrm flipH="1">
                      <a:off x="1600002" y="2757774"/>
                      <a:ext cx="160218" cy="344325"/>
                    </a:xfrm>
                    <a:prstGeom prst="line">
                      <a:avLst/>
                    </a:prstGeom>
                    <a:grpFill/>
                    <a:ln w="28575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  <p:cxnSp>
                <p:nvCxnSpPr>
                  <p:cNvPr id="76" name="Straight Connector 75"/>
                  <p:cNvCxnSpPr/>
                  <p:nvPr/>
                </p:nvCxnSpPr>
                <p:spPr>
                  <a:xfrm>
                    <a:off x="1421405" y="4142589"/>
                    <a:ext cx="482541" cy="240170"/>
                  </a:xfrm>
                  <a:prstGeom prst="line">
                    <a:avLst/>
                  </a:prstGeom>
                  <a:grp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sp>
              <p:nvSpPr>
                <p:cNvPr id="70" name="TextBox 69"/>
                <p:cNvSpPr txBox="1"/>
                <p:nvPr/>
              </p:nvSpPr>
              <p:spPr>
                <a:xfrm>
                  <a:off x="7433939" y="5781479"/>
                  <a:ext cx="760282" cy="5479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lvl="0" defTabSz="914400">
                    <a:defRPr/>
                  </a:pPr>
                  <a:r>
                    <a:rPr lang="de-DE" sz="2400" b="1" kern="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NiSi</a:t>
                  </a:r>
                  <a:r>
                    <a:rPr lang="de-DE" sz="2400" b="1" kern="0" baseline="-250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sz="2400" b="1" kern="0" baseline="-250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10575522" y="6252202"/>
                  <a:ext cx="760282" cy="5479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NiSi</a:t>
                  </a:r>
                  <a:r>
                    <a:rPr kumimoji="0" lang="de-DE" sz="2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kumimoji="0" lang="en-US" sz="24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TextBox 71"/>
                <p:cNvSpPr txBox="1"/>
                <p:nvPr/>
              </p:nvSpPr>
              <p:spPr>
                <a:xfrm>
                  <a:off x="9199012" y="6071979"/>
                  <a:ext cx="393881" cy="5479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Si</a:t>
                  </a:r>
                  <a:endParaRPr kumimoji="0" lang="en-US" sz="24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9520211" y="6520583"/>
                  <a:ext cx="698739" cy="5479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SiO</a:t>
                  </a:r>
                  <a:r>
                    <a:rPr kumimoji="0" lang="de-DE" sz="2400" b="1" i="0" u="none" strike="noStrike" kern="0" cap="none" spc="0" normalizeH="0" baseline="-2500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kumimoji="0" lang="en-US" sz="24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8537593" y="6763850"/>
                  <a:ext cx="1027927" cy="54790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de-DE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Bulk Si</a:t>
                  </a:r>
                  <a:endParaRPr kumimoji="0" lang="en-US" sz="24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11241763" y="-144483"/>
                <a:ext cx="811807" cy="547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kumimoji="0" lang="de-DE" sz="24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</a:t>
                </a:r>
                <a:endParaRPr kumimoji="0" lang="en-US" sz="24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8007114" y="-959703"/>
                <a:ext cx="2645246" cy="547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Pre-Synaptic Neuron</a:t>
                </a:r>
                <a:endParaRPr kumimoji="0" lang="en-US" sz="24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10668315" y="-937412"/>
                <a:ext cx="2798389" cy="547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Modulatory Neuron</a:t>
                </a:r>
                <a:endParaRPr kumimoji="0" lang="en-US" sz="24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9592822" y="-144486"/>
                <a:ext cx="750264" cy="547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kumimoji="0" lang="de-DE" sz="2400" b="1" i="0" u="none" strike="noStrike" kern="0" cap="none" spc="0" normalizeH="0" baseline="-25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</a:t>
                </a:r>
                <a:endParaRPr kumimoji="0" lang="en-US" sz="24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6429328" y="107574"/>
                <a:ext cx="2738276" cy="5479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2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Post-Synaptic Neuron</a:t>
                </a:r>
                <a:endParaRPr kumimoji="0" lang="en-US" sz="24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70" name="TextBox 169"/>
            <p:cNvSpPr txBox="1"/>
            <p:nvPr/>
          </p:nvSpPr>
          <p:spPr>
            <a:xfrm>
              <a:off x="2455266" y="20482407"/>
              <a:ext cx="7072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EPSC</a:t>
              </a:r>
              <a:endParaRPr kumimoji="0" lang="en-US" sz="2400" b="1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34" name="Group 2333"/>
          <p:cNvGrpSpPr/>
          <p:nvPr/>
        </p:nvGrpSpPr>
        <p:grpSpPr>
          <a:xfrm>
            <a:off x="20884326" y="9018747"/>
            <a:ext cx="8400656" cy="5868000"/>
            <a:chOff x="20884326" y="10402723"/>
            <a:chExt cx="8400656" cy="5868000"/>
          </a:xfrm>
        </p:grpSpPr>
        <p:graphicFrame>
          <p:nvGraphicFramePr>
            <p:cNvPr id="442" name="Object 441" descr="Project Path: C:\Users\a.grenmyr\Documents\OriginLab\User Files\M2T3.opju&#10;PE Folder: /M2T3/Folder1/&#10;Short Name: Graph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07068701"/>
                </p:ext>
              </p:extLst>
            </p:nvPr>
          </p:nvGraphicFramePr>
          <p:xfrm>
            <a:off x="20884326" y="10402723"/>
            <a:ext cx="8400656" cy="586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78" name="Graph" r:id="rId18" imgW="4174560" imgH="2916000" progId="Origin95.Graph">
                    <p:embed/>
                  </p:oleObj>
                </mc:Choice>
                <mc:Fallback>
                  <p:oleObj name="Graph" r:id="rId18" imgW="4174560" imgH="2916000" progId="Origin95.Graph">
                    <p:embed/>
                    <p:pic>
                      <p:nvPicPr>
                        <p:cNvPr id="892" name="Object 891" descr="Project Path: C:\Users\a.grenmyr\Documents\OriginLab\User Files\M2T3.opju&#10;PE Folder: /M2T3/Folder1/&#10;Short Name: Graph14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0884326" y="10402723"/>
                          <a:ext cx="8400656" cy="586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48" name="Group 447"/>
            <p:cNvGrpSpPr/>
            <p:nvPr/>
          </p:nvGrpSpPr>
          <p:grpSpPr>
            <a:xfrm>
              <a:off x="22674036" y="11874429"/>
              <a:ext cx="5286483" cy="3400941"/>
              <a:chOff x="22654736" y="12861456"/>
              <a:chExt cx="5286483" cy="3400941"/>
            </a:xfrm>
          </p:grpSpPr>
          <p:sp>
            <p:nvSpPr>
              <p:cNvPr id="418" name="TextBox 417"/>
              <p:cNvSpPr txBox="1"/>
              <p:nvPr/>
            </p:nvSpPr>
            <p:spPr>
              <a:xfrm>
                <a:off x="23773938" y="12861456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9" name="TextBox 418"/>
              <p:cNvSpPr txBox="1"/>
              <p:nvPr/>
            </p:nvSpPr>
            <p:spPr>
              <a:xfrm>
                <a:off x="23773938" y="14280904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0" name="TextBox 419"/>
              <p:cNvSpPr txBox="1"/>
              <p:nvPr/>
            </p:nvSpPr>
            <p:spPr>
              <a:xfrm>
                <a:off x="23156969" y="14280904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1" name="TextBox 420"/>
              <p:cNvSpPr txBox="1"/>
              <p:nvPr/>
            </p:nvSpPr>
            <p:spPr>
              <a:xfrm>
                <a:off x="23773938" y="15677622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2" name="TextBox 421"/>
              <p:cNvSpPr txBox="1"/>
              <p:nvPr/>
            </p:nvSpPr>
            <p:spPr>
              <a:xfrm>
                <a:off x="24535983" y="15677622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3" name="TextBox 422"/>
              <p:cNvSpPr txBox="1"/>
              <p:nvPr/>
            </p:nvSpPr>
            <p:spPr>
              <a:xfrm>
                <a:off x="25701515" y="15677622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4" name="TextBox 423"/>
              <p:cNvSpPr txBox="1"/>
              <p:nvPr/>
            </p:nvSpPr>
            <p:spPr>
              <a:xfrm>
                <a:off x="26448858" y="15677622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5" name="TextBox 424"/>
              <p:cNvSpPr txBox="1"/>
              <p:nvPr/>
            </p:nvSpPr>
            <p:spPr>
              <a:xfrm>
                <a:off x="27548163" y="15677622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6" name="TextBox 425"/>
              <p:cNvSpPr txBox="1"/>
              <p:nvPr/>
            </p:nvSpPr>
            <p:spPr>
              <a:xfrm>
                <a:off x="27548163" y="14280904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7" name="TextBox 426"/>
              <p:cNvSpPr txBox="1"/>
              <p:nvPr/>
            </p:nvSpPr>
            <p:spPr>
              <a:xfrm>
                <a:off x="26991884" y="14280904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8" name="TextBox 427"/>
              <p:cNvSpPr txBox="1"/>
              <p:nvPr/>
            </p:nvSpPr>
            <p:spPr>
              <a:xfrm>
                <a:off x="25701515" y="14280904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9" name="TextBox 428"/>
              <p:cNvSpPr txBox="1"/>
              <p:nvPr/>
            </p:nvSpPr>
            <p:spPr>
              <a:xfrm>
                <a:off x="25084546" y="14280904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0" name="TextBox 429"/>
              <p:cNvSpPr txBox="1"/>
              <p:nvPr/>
            </p:nvSpPr>
            <p:spPr>
              <a:xfrm>
                <a:off x="23156969" y="12861456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1" name="TextBox 430"/>
              <p:cNvSpPr txBox="1"/>
              <p:nvPr/>
            </p:nvSpPr>
            <p:spPr>
              <a:xfrm>
                <a:off x="24535983" y="12861456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2" name="TextBox 431"/>
              <p:cNvSpPr txBox="1"/>
              <p:nvPr/>
            </p:nvSpPr>
            <p:spPr>
              <a:xfrm>
                <a:off x="25701515" y="12861456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3" name="TextBox 432"/>
              <p:cNvSpPr txBox="1"/>
              <p:nvPr/>
            </p:nvSpPr>
            <p:spPr>
              <a:xfrm>
                <a:off x="25084546" y="12861456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4" name="TextBox 433"/>
              <p:cNvSpPr txBox="1"/>
              <p:nvPr/>
            </p:nvSpPr>
            <p:spPr>
              <a:xfrm>
                <a:off x="26448858" y="12861456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5" name="TextBox 434"/>
              <p:cNvSpPr txBox="1"/>
              <p:nvPr/>
            </p:nvSpPr>
            <p:spPr>
              <a:xfrm>
                <a:off x="27548163" y="12861456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6" name="TextBox 435"/>
              <p:cNvSpPr txBox="1"/>
              <p:nvPr/>
            </p:nvSpPr>
            <p:spPr>
              <a:xfrm>
                <a:off x="26991884" y="12861456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7" name="TextBox 436"/>
              <p:cNvSpPr txBox="1"/>
              <p:nvPr/>
            </p:nvSpPr>
            <p:spPr>
              <a:xfrm>
                <a:off x="23156969" y="15677622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8" name="TextBox 437"/>
              <p:cNvSpPr txBox="1"/>
              <p:nvPr/>
            </p:nvSpPr>
            <p:spPr>
              <a:xfrm>
                <a:off x="24535983" y="14280904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9" name="TextBox 438"/>
              <p:cNvSpPr txBox="1"/>
              <p:nvPr/>
            </p:nvSpPr>
            <p:spPr>
              <a:xfrm>
                <a:off x="26448858" y="14280904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0" name="TextBox 439"/>
              <p:cNvSpPr txBox="1"/>
              <p:nvPr/>
            </p:nvSpPr>
            <p:spPr>
              <a:xfrm>
                <a:off x="25084546" y="15677622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1" name="TextBox 440"/>
              <p:cNvSpPr txBox="1"/>
              <p:nvPr/>
            </p:nvSpPr>
            <p:spPr>
              <a:xfrm>
                <a:off x="26991884" y="15677622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3" name="TextBox 412"/>
              <p:cNvSpPr txBox="1"/>
              <p:nvPr/>
            </p:nvSpPr>
            <p:spPr>
              <a:xfrm>
                <a:off x="22654736" y="14280904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32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4" name="TextBox 413"/>
              <p:cNvSpPr txBox="1"/>
              <p:nvPr/>
            </p:nvSpPr>
            <p:spPr>
              <a:xfrm>
                <a:off x="22654736" y="12861456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5" name="TextBox 414"/>
              <p:cNvSpPr txBox="1"/>
              <p:nvPr/>
            </p:nvSpPr>
            <p:spPr>
              <a:xfrm>
                <a:off x="22654736" y="15677622"/>
                <a:ext cx="3930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de-DE" sz="32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50" name="TextBox 449"/>
          <p:cNvSpPr txBox="1"/>
          <p:nvPr/>
        </p:nvSpPr>
        <p:spPr>
          <a:xfrm>
            <a:off x="14927302" y="4407745"/>
            <a:ext cx="134706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507730"/>
            <a:endParaRPr lang="de-DE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7250" indent="-857250" defTabSz="3507730">
              <a:buFont typeface="Arial" panose="020B0604020202020204" pitchFamily="34" charset="0"/>
              <a:buChar char="•"/>
            </a:pPr>
            <a:r>
              <a:rPr lang="de-DE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full neuromorphic system, both synapse arrays and neurons are required.</a:t>
            </a:r>
          </a:p>
          <a:p>
            <a:pPr marL="857250" lvl="0" indent="-857250" defTabSz="3507730">
              <a:buFont typeface="Arial" panose="020B0604020202020204" pitchFamily="34" charset="0"/>
              <a:buChar char="•"/>
            </a:pPr>
            <a:r>
              <a:rPr lang="de-DE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de-DE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de-DE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de-DE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de-DE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de-DE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de-DE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synapses</a:t>
            </a:r>
            <a:r>
              <a:rPr lang="de-DE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de-DE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neurons</a:t>
            </a:r>
            <a:r>
              <a:rPr lang="de-DE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de-DE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de-DE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de-DE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-SBFETs on SOI </a:t>
            </a:r>
            <a:r>
              <a:rPr lang="de-DE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de-DE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de-DE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simple </a:t>
            </a:r>
            <a:r>
              <a:rPr lang="de-DE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</a:t>
            </a:r>
            <a:r>
              <a:rPr lang="de-DE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57250" lvl="0" indent="-857250" defTabSz="3507730">
              <a:buFont typeface="Arial" panose="020B0604020202020204" pitchFamily="34" charset="0"/>
              <a:buChar char="•"/>
            </a:pPr>
            <a:endParaRPr lang="de-DE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8" name="Rectangle 297"/>
          <p:cNvSpPr/>
          <p:nvPr/>
        </p:nvSpPr>
        <p:spPr>
          <a:xfrm>
            <a:off x="12159431" y="21770799"/>
            <a:ext cx="2033527" cy="3928486"/>
          </a:xfrm>
          <a:prstGeom prst="rect">
            <a:avLst/>
          </a:prstGeom>
          <a:solidFill>
            <a:srgbClr val="71B6C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9" name="Rectangle 298"/>
          <p:cNvSpPr/>
          <p:nvPr/>
        </p:nvSpPr>
        <p:spPr>
          <a:xfrm>
            <a:off x="10058023" y="21770799"/>
            <a:ext cx="2109733" cy="3930201"/>
          </a:xfrm>
          <a:prstGeom prst="rect">
            <a:avLst/>
          </a:prstGeom>
          <a:solidFill>
            <a:srgbClr val="CEADA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51" name="Object 450" descr="Project Path: C:\Users\a.grenmyr\Documents\OriginLab\User Files\.opju&#10;PE Folder: //&#10;Short Name: Graph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770036"/>
              </p:ext>
            </p:extLst>
          </p:nvPr>
        </p:nvGraphicFramePr>
        <p:xfrm>
          <a:off x="9105273" y="22321868"/>
          <a:ext cx="5306757" cy="4061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9" name="Graph" r:id="rId20" imgW="3920760" imgH="3000960" progId="Origin95.Graph">
                  <p:embed/>
                </p:oleObj>
              </mc:Choice>
              <mc:Fallback>
                <p:oleObj name="Graph" r:id="rId20" imgW="3920760" imgH="3000960" progId="Origin95.Graph">
                  <p:embed/>
                  <p:pic>
                    <p:nvPicPr>
                      <p:cNvPr id="2" name="Object 1" descr="Project Path: C:\Users\a.grenmyr\Documents\OriginLab\User Files\.opju&#10;PE Folder: //&#10;Short Name: Graph2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105273" y="22321868"/>
                        <a:ext cx="5306757" cy="4061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1" name="TextBox 300"/>
          <p:cNvSpPr txBox="1"/>
          <p:nvPr/>
        </p:nvSpPr>
        <p:spPr>
          <a:xfrm>
            <a:off x="12667085" y="23024137"/>
            <a:ext cx="1517463" cy="4510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de-DE" sz="2400" b="1" i="0" u="none" strike="noStrike" kern="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 1.0 V</a:t>
            </a:r>
            <a:endParaRPr kumimoji="0" lang="en-US" sz="2400" b="1" i="0" u="none" strike="noStrike" kern="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2" name="Picture 30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066" y="21888548"/>
            <a:ext cx="1832631" cy="1030854"/>
          </a:xfrm>
          <a:prstGeom prst="rect">
            <a:avLst/>
          </a:prstGeom>
        </p:spPr>
      </p:pic>
      <p:sp>
        <p:nvSpPr>
          <p:cNvPr id="303" name="textruta 39">
            <a:extLst>
              <a:ext uri="{FF2B5EF4-FFF2-40B4-BE49-F238E27FC236}">
                <a16:creationId xmlns:a16="http://schemas.microsoft.com/office/drawing/2014/main" id="{629568B6-BF43-B575-B28C-07BC40C51978}"/>
              </a:ext>
            </a:extLst>
          </p:cNvPr>
          <p:cNvSpPr txBox="1"/>
          <p:nvPr/>
        </p:nvSpPr>
        <p:spPr>
          <a:xfrm>
            <a:off x="13127380" y="22162238"/>
            <a:ext cx="1117787" cy="532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+0.3V</a:t>
            </a:r>
          </a:p>
        </p:txBody>
      </p:sp>
      <p:sp>
        <p:nvSpPr>
          <p:cNvPr id="304" name="textruta 42">
            <a:extLst>
              <a:ext uri="{FF2B5EF4-FFF2-40B4-BE49-F238E27FC236}">
                <a16:creationId xmlns:a16="http://schemas.microsoft.com/office/drawing/2014/main" id="{ECED4F54-9F78-6C5D-5CA4-64F21242D7F9}"/>
              </a:ext>
            </a:extLst>
          </p:cNvPr>
          <p:cNvSpPr txBox="1"/>
          <p:nvPr/>
        </p:nvSpPr>
        <p:spPr>
          <a:xfrm>
            <a:off x="10112975" y="22201359"/>
            <a:ext cx="1031327" cy="532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-0.5V</a:t>
            </a:r>
          </a:p>
        </p:txBody>
      </p:sp>
      <p:sp>
        <p:nvSpPr>
          <p:cNvPr id="305" name="TextBox 304"/>
          <p:cNvSpPr txBox="1"/>
          <p:nvPr/>
        </p:nvSpPr>
        <p:spPr>
          <a:xfrm>
            <a:off x="11068664" y="21850613"/>
            <a:ext cx="882875" cy="469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.5</a:t>
            </a:r>
            <a:r>
              <a:rPr kumimoji="0" lang="en-DE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6" name="TextBox 305"/>
          <p:cNvSpPr txBox="1"/>
          <p:nvPr/>
        </p:nvSpPr>
        <p:spPr>
          <a:xfrm flipH="1">
            <a:off x="11202342" y="22686696"/>
            <a:ext cx="890114" cy="469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.5</a:t>
            </a:r>
            <a:r>
              <a:rPr kumimoji="0" lang="en-DE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kumimoji="0" lang="de-D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" name="TextBox 306"/>
          <p:cNvSpPr txBox="1"/>
          <p:nvPr/>
        </p:nvSpPr>
        <p:spPr>
          <a:xfrm>
            <a:off x="12616101" y="22498407"/>
            <a:ext cx="882875" cy="469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.5</a:t>
            </a:r>
            <a:r>
              <a:rPr kumimoji="0" lang="en-DE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" name="TextBox 307"/>
          <p:cNvSpPr txBox="1"/>
          <p:nvPr/>
        </p:nvSpPr>
        <p:spPr>
          <a:xfrm>
            <a:off x="12472766" y="21644398"/>
            <a:ext cx="882875" cy="4698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kern="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.5</a:t>
            </a:r>
            <a:r>
              <a:rPr kumimoji="0" lang="en-DE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µ</a:t>
            </a:r>
            <a:r>
              <a:rPr kumimoji="0" lang="de-DE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17" name="Group 2316"/>
          <p:cNvGrpSpPr>
            <a:grpSpLocks noChangeAspect="1"/>
          </p:cNvGrpSpPr>
          <p:nvPr/>
        </p:nvGrpSpPr>
        <p:grpSpPr>
          <a:xfrm>
            <a:off x="8847215" y="27069842"/>
            <a:ext cx="11521956" cy="4809662"/>
            <a:chOff x="9191945" y="24935201"/>
            <a:chExt cx="11078804" cy="4624675"/>
          </a:xfrm>
        </p:grpSpPr>
        <p:sp>
          <p:nvSpPr>
            <p:cNvPr id="398" name="Rectangle 397"/>
            <p:cNvSpPr/>
            <p:nvPr/>
          </p:nvSpPr>
          <p:spPr>
            <a:xfrm>
              <a:off x="12323357" y="25568233"/>
              <a:ext cx="1958108" cy="3187626"/>
            </a:xfrm>
            <a:prstGeom prst="rect">
              <a:avLst/>
            </a:prstGeom>
            <a:solidFill>
              <a:srgbClr val="71B6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9" name="Rectangle 398"/>
            <p:cNvSpPr/>
            <p:nvPr/>
          </p:nvSpPr>
          <p:spPr>
            <a:xfrm>
              <a:off x="10287600" y="25568233"/>
              <a:ext cx="2043774" cy="3189276"/>
            </a:xfrm>
            <a:prstGeom prst="rect">
              <a:avLst/>
            </a:prstGeom>
            <a:solidFill>
              <a:srgbClr val="CEADA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00" name="Object 399" descr="Project Path: C:\Users\a.grenmyr\Documents\OriginLab\User Files\M2T3.opju&#10;PE Folder: /M2T3/Folder1/&#10;Short Name: Graph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8812473"/>
                </p:ext>
              </p:extLst>
            </p:nvPr>
          </p:nvGraphicFramePr>
          <p:xfrm>
            <a:off x="9191945" y="24935201"/>
            <a:ext cx="6020865" cy="4608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80" name="Graph" r:id="rId23" imgW="3920760" imgH="3000960" progId="Origin95.Graph">
                    <p:embed/>
                  </p:oleObj>
                </mc:Choice>
                <mc:Fallback>
                  <p:oleObj name="Graph" r:id="rId23" imgW="3920760" imgH="3000960" progId="Origin95.Graph">
                    <p:embed/>
                    <p:pic>
                      <p:nvPicPr>
                        <p:cNvPr id="17" name="Object 16" descr="Project Path: C:\Users\a.grenmyr\Documents\OriginLab\User Files\M2T3.opju&#10;PE Folder: /M2T3/Folder1/&#10;Short Name: Graph13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9191945" y="24935201"/>
                          <a:ext cx="6020865" cy="460838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7" name="Rectangle 386"/>
            <p:cNvSpPr/>
            <p:nvPr/>
          </p:nvSpPr>
          <p:spPr>
            <a:xfrm>
              <a:off x="15304585" y="25591159"/>
              <a:ext cx="2058477" cy="3189276"/>
            </a:xfrm>
            <a:prstGeom prst="rect">
              <a:avLst/>
            </a:prstGeom>
            <a:solidFill>
              <a:srgbClr val="CEADA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6" name="Rectangle 385"/>
            <p:cNvSpPr/>
            <p:nvPr/>
          </p:nvSpPr>
          <p:spPr>
            <a:xfrm>
              <a:off x="17363061" y="25591161"/>
              <a:ext cx="1954915" cy="3190626"/>
            </a:xfrm>
            <a:prstGeom prst="rect">
              <a:avLst/>
            </a:prstGeom>
            <a:solidFill>
              <a:srgbClr val="71B6C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53" name="Object 452" descr="Project Path: C:\Users\a.grenmyr\Documents\OriginLab\User Files\.opju&#10;PE Folder: //&#10;Short Name: Graph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9978264"/>
                </p:ext>
              </p:extLst>
            </p:nvPr>
          </p:nvGraphicFramePr>
          <p:xfrm>
            <a:off x="14232779" y="24938398"/>
            <a:ext cx="6037970" cy="46214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81" name="Graph" r:id="rId25" imgW="3920760" imgH="3000960" progId="Origin95.Graph">
                    <p:embed/>
                  </p:oleObj>
                </mc:Choice>
                <mc:Fallback>
                  <p:oleObj name="Graph" r:id="rId25" imgW="3920760" imgH="3000960" progId="Origin95.Graph">
                    <p:embed/>
                    <p:pic>
                      <p:nvPicPr>
                        <p:cNvPr id="2" name="Object 1" descr="Project Path: C:\Users\a.grenmyr\Documents\OriginLab\User Files\.opju&#10;PE Folder: //&#10;Short Name: Graph8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14232779" y="24938398"/>
                          <a:ext cx="6037970" cy="46214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89" name="Picture 388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790" t="10711" r="235"/>
            <a:stretch/>
          </p:blipFill>
          <p:spPr>
            <a:xfrm>
              <a:off x="16469553" y="27923194"/>
              <a:ext cx="1701257" cy="809497"/>
            </a:xfrm>
            <a:prstGeom prst="rect">
              <a:avLst/>
            </a:prstGeom>
          </p:spPr>
        </p:pic>
        <p:sp>
          <p:nvSpPr>
            <p:cNvPr id="391" name="textruta 42">
              <a:extLst>
                <a:ext uri="{FF2B5EF4-FFF2-40B4-BE49-F238E27FC236}">
                  <a16:creationId xmlns:a16="http://schemas.microsoft.com/office/drawing/2014/main" id="{ECED4F54-9F78-6C5D-5CA4-64F21242D7F9}"/>
                </a:ext>
              </a:extLst>
            </p:cNvPr>
            <p:cNvSpPr txBox="1"/>
            <p:nvPr/>
          </p:nvSpPr>
          <p:spPr>
            <a:xfrm>
              <a:off x="15277049" y="26347015"/>
              <a:ext cx="10134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-0.3V</a:t>
              </a:r>
            </a:p>
          </p:txBody>
        </p:sp>
        <p:sp>
          <p:nvSpPr>
            <p:cNvPr id="392" name="TextBox 391"/>
            <p:cNvSpPr txBox="1"/>
            <p:nvPr/>
          </p:nvSpPr>
          <p:spPr>
            <a:xfrm>
              <a:off x="16253590" y="27762262"/>
              <a:ext cx="86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1.0</a:t>
              </a:r>
              <a:r>
                <a:rPr kumimoji="0" lang="en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µ</a:t>
              </a: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3" name="TextBox 392"/>
            <p:cNvSpPr txBox="1"/>
            <p:nvPr/>
          </p:nvSpPr>
          <p:spPr>
            <a:xfrm flipH="1">
              <a:off x="15858296" y="28359547"/>
              <a:ext cx="921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1.0</a:t>
              </a:r>
              <a:r>
                <a:rPr kumimoji="0" lang="en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µ</a:t>
              </a: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4" name="TextBox 393"/>
            <p:cNvSpPr txBox="1"/>
            <p:nvPr/>
          </p:nvSpPr>
          <p:spPr>
            <a:xfrm>
              <a:off x="17755237" y="28299885"/>
              <a:ext cx="86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1.0</a:t>
              </a:r>
              <a:r>
                <a:rPr kumimoji="0" lang="en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µ</a:t>
              </a: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5" name="TextBox 394"/>
            <p:cNvSpPr txBox="1"/>
            <p:nvPr/>
          </p:nvSpPr>
          <p:spPr>
            <a:xfrm>
              <a:off x="17288889" y="27503870"/>
              <a:ext cx="86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1.0</a:t>
              </a:r>
              <a:r>
                <a:rPr kumimoji="0" lang="en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µ</a:t>
              </a: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6" name="TextBox 395"/>
            <p:cNvSpPr txBox="1"/>
            <p:nvPr/>
          </p:nvSpPr>
          <p:spPr>
            <a:xfrm>
              <a:off x="17832198" y="25779283"/>
              <a:ext cx="1516762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kumimoji="0" lang="de-DE" sz="24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 -0.3V</a:t>
              </a:r>
              <a:endPara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7" name="TextBox 396"/>
            <p:cNvSpPr txBox="1"/>
            <p:nvPr/>
          </p:nvSpPr>
          <p:spPr>
            <a:xfrm>
              <a:off x="16338307" y="25060664"/>
              <a:ext cx="2213686" cy="482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kumimoji="0" lang="de-DE" sz="28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MOD </a:t>
              </a:r>
              <a:r>
                <a:rPr kumimoji="0" lang="de-DE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 -1.0 V</a:t>
              </a:r>
              <a:endPara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7" name="TextBox 376"/>
            <p:cNvSpPr txBox="1"/>
            <p:nvPr/>
          </p:nvSpPr>
          <p:spPr>
            <a:xfrm>
              <a:off x="11348224" y="25053156"/>
              <a:ext cx="2098085" cy="4823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kumimoji="0" lang="de-DE" sz="28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MOD </a:t>
              </a:r>
              <a:r>
                <a:rPr kumimoji="0" lang="de-DE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 0.0 V</a:t>
              </a:r>
              <a:endPara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1" name="TextBox 400"/>
            <p:cNvSpPr txBox="1"/>
            <p:nvPr/>
          </p:nvSpPr>
          <p:spPr>
            <a:xfrm>
              <a:off x="12795323" y="26009902"/>
              <a:ext cx="1516762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kumimoji="0" lang="de-DE" sz="24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 -0.3V</a:t>
              </a:r>
              <a:endPara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02" name="Picture 401"/>
            <p:cNvPicPr>
              <a:picLocks noChangeAspect="1"/>
            </p:cNvPicPr>
            <p:nvPr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901" r="1353"/>
            <a:stretch/>
          </p:blipFill>
          <p:spPr>
            <a:xfrm>
              <a:off x="11436609" y="27861694"/>
              <a:ext cx="1776150" cy="881086"/>
            </a:xfrm>
            <a:prstGeom prst="rect">
              <a:avLst/>
            </a:prstGeom>
          </p:spPr>
        </p:pic>
        <p:sp>
          <p:nvSpPr>
            <p:cNvPr id="403" name="textruta 39">
              <a:extLst>
                <a:ext uri="{FF2B5EF4-FFF2-40B4-BE49-F238E27FC236}">
                  <a16:creationId xmlns:a16="http://schemas.microsoft.com/office/drawing/2014/main" id="{629568B6-BF43-B575-B28C-07BC40C51978}"/>
                </a:ext>
              </a:extLst>
            </p:cNvPr>
            <p:cNvSpPr txBox="1"/>
            <p:nvPr/>
          </p:nvSpPr>
          <p:spPr>
            <a:xfrm>
              <a:off x="17746752" y="26265204"/>
              <a:ext cx="1098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+0.5V</a:t>
              </a:r>
            </a:p>
          </p:txBody>
        </p:sp>
        <p:sp>
          <p:nvSpPr>
            <p:cNvPr id="404" name="textruta 42">
              <a:extLst>
                <a:ext uri="{FF2B5EF4-FFF2-40B4-BE49-F238E27FC236}">
                  <a16:creationId xmlns:a16="http://schemas.microsoft.com/office/drawing/2014/main" id="{ECED4F54-9F78-6C5D-5CA4-64F21242D7F9}"/>
                </a:ext>
              </a:extLst>
            </p:cNvPr>
            <p:cNvSpPr txBox="1"/>
            <p:nvPr/>
          </p:nvSpPr>
          <p:spPr>
            <a:xfrm>
              <a:off x="10334805" y="26700806"/>
              <a:ext cx="10134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-0.3V</a:t>
              </a:r>
            </a:p>
          </p:txBody>
        </p:sp>
        <p:sp>
          <p:nvSpPr>
            <p:cNvPr id="405" name="TextBox 404"/>
            <p:cNvSpPr txBox="1"/>
            <p:nvPr/>
          </p:nvSpPr>
          <p:spPr>
            <a:xfrm>
              <a:off x="11272717" y="27666865"/>
              <a:ext cx="86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1.0</a:t>
              </a:r>
              <a:r>
                <a:rPr kumimoji="0" lang="en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µ</a:t>
              </a: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 flipH="1">
              <a:off x="10741744" y="28339704"/>
              <a:ext cx="9372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1.0</a:t>
              </a:r>
              <a:r>
                <a:rPr kumimoji="0" lang="en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µ</a:t>
              </a: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7" name="TextBox 406"/>
            <p:cNvSpPr txBox="1"/>
            <p:nvPr/>
          </p:nvSpPr>
          <p:spPr>
            <a:xfrm>
              <a:off x="12763707" y="28269366"/>
              <a:ext cx="86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1.0</a:t>
              </a:r>
              <a:r>
                <a:rPr kumimoji="0" lang="en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µ</a:t>
              </a: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8" name="TextBox 407"/>
            <p:cNvSpPr txBox="1"/>
            <p:nvPr/>
          </p:nvSpPr>
          <p:spPr>
            <a:xfrm>
              <a:off x="12280380" y="27431162"/>
              <a:ext cx="8675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1.0</a:t>
              </a:r>
              <a:r>
                <a:rPr kumimoji="0" lang="en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µ</a:t>
              </a: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0" name="textruta 39">
              <a:extLst>
                <a:ext uri="{FF2B5EF4-FFF2-40B4-BE49-F238E27FC236}">
                  <a16:creationId xmlns:a16="http://schemas.microsoft.com/office/drawing/2014/main" id="{629568B6-BF43-B575-B28C-07BC40C51978}"/>
                </a:ext>
              </a:extLst>
            </p:cNvPr>
            <p:cNvSpPr txBox="1"/>
            <p:nvPr/>
          </p:nvSpPr>
          <p:spPr>
            <a:xfrm>
              <a:off x="13016516" y="26696007"/>
              <a:ext cx="10983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+0.5V</a:t>
              </a:r>
            </a:p>
          </p:txBody>
        </p:sp>
      </p:grpSp>
      <p:grpSp>
        <p:nvGrpSpPr>
          <p:cNvPr id="572" name="Group 571"/>
          <p:cNvGrpSpPr>
            <a:grpSpLocks noChangeAspect="1"/>
          </p:cNvGrpSpPr>
          <p:nvPr/>
        </p:nvGrpSpPr>
        <p:grpSpPr>
          <a:xfrm>
            <a:off x="23675673" y="17559803"/>
            <a:ext cx="4790467" cy="4969154"/>
            <a:chOff x="4206278" y="1408875"/>
            <a:chExt cx="3642023" cy="3777872"/>
          </a:xfrm>
        </p:grpSpPr>
        <p:sp>
          <p:nvSpPr>
            <p:cNvPr id="573" name="Ellips 3057">
              <a:extLst>
                <a:ext uri="{FF2B5EF4-FFF2-40B4-BE49-F238E27FC236}">
                  <a16:creationId xmlns:a16="http://schemas.microsoft.com/office/drawing/2014/main" id="{CF9D39CB-2A1B-7AA9-770E-8FB11E0FF6EC}"/>
                </a:ext>
              </a:extLst>
            </p:cNvPr>
            <p:cNvSpPr/>
            <p:nvPr/>
          </p:nvSpPr>
          <p:spPr>
            <a:xfrm flipH="1">
              <a:off x="5712315" y="4430275"/>
              <a:ext cx="715779" cy="756472"/>
            </a:xfrm>
            <a:prstGeom prst="ellipse">
              <a:avLst/>
            </a:prstGeom>
            <a:noFill/>
            <a:ln w="12700" cap="flat" cmpd="sng" algn="ctr">
              <a:solidFill>
                <a:srgbClr val="FF0000">
                  <a:alpha val="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74" name="Picture 1">
              <a:extLst>
                <a:ext uri="{FF2B5EF4-FFF2-40B4-BE49-F238E27FC236}">
                  <a16:creationId xmlns:a16="http://schemas.microsoft.com/office/drawing/2014/main" id="{2F96F08B-CB08-E38F-2220-C2E020EB9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 rot="5400000">
              <a:off x="4541895" y="1578641"/>
              <a:ext cx="3320863" cy="2981332"/>
            </a:xfrm>
            <a:prstGeom prst="rect">
              <a:avLst/>
            </a:prstGeom>
          </p:spPr>
        </p:pic>
        <p:sp>
          <p:nvSpPr>
            <p:cNvPr id="575" name="TextBox 8">
              <a:extLst>
                <a:ext uri="{FF2B5EF4-FFF2-40B4-BE49-F238E27FC236}">
                  <a16:creationId xmlns:a16="http://schemas.microsoft.com/office/drawing/2014/main" id="{C95105C3-EBC5-98AF-8B20-7415DB84DE44}"/>
                </a:ext>
              </a:extLst>
            </p:cNvPr>
            <p:cNvSpPr txBox="1"/>
            <p:nvPr/>
          </p:nvSpPr>
          <p:spPr>
            <a:xfrm>
              <a:off x="7274676" y="2349573"/>
              <a:ext cx="321983" cy="350988"/>
            </a:xfrm>
            <a:prstGeom prst="rect">
              <a:avLst/>
            </a:prstGeom>
            <a:solidFill>
              <a:srgbClr val="30A93B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6" name="TextBox 21">
              <a:extLst>
                <a:ext uri="{FF2B5EF4-FFF2-40B4-BE49-F238E27FC236}">
                  <a16:creationId xmlns:a16="http://schemas.microsoft.com/office/drawing/2014/main" id="{3AC6E14F-BFFF-FF95-1DCF-B541E290EF08}"/>
                </a:ext>
              </a:extLst>
            </p:cNvPr>
            <p:cNvSpPr txBox="1"/>
            <p:nvPr/>
          </p:nvSpPr>
          <p:spPr>
            <a:xfrm>
              <a:off x="7274676" y="3216055"/>
              <a:ext cx="321983" cy="350988"/>
            </a:xfrm>
            <a:prstGeom prst="rect">
              <a:avLst/>
            </a:prstGeom>
            <a:solidFill>
              <a:srgbClr val="30A93B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7" name="Rectangle 2">
              <a:extLst>
                <a:ext uri="{FF2B5EF4-FFF2-40B4-BE49-F238E27FC236}">
                  <a16:creationId xmlns:a16="http://schemas.microsoft.com/office/drawing/2014/main" id="{E76372A4-D421-DF9D-D890-8F58FE63B52A}"/>
                </a:ext>
              </a:extLst>
            </p:cNvPr>
            <p:cNvSpPr/>
            <p:nvPr/>
          </p:nvSpPr>
          <p:spPr>
            <a:xfrm rot="5400000">
              <a:off x="3593296" y="3652751"/>
              <a:ext cx="1888844" cy="297513"/>
            </a:xfrm>
            <a:prstGeom prst="rect">
              <a:avLst/>
            </a:prstGeom>
            <a:solidFill>
              <a:srgbClr val="C797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8" name="Rectangle 4">
              <a:extLst>
                <a:ext uri="{FF2B5EF4-FFF2-40B4-BE49-F238E27FC236}">
                  <a16:creationId xmlns:a16="http://schemas.microsoft.com/office/drawing/2014/main" id="{87C767EB-4DF6-383D-2109-AE6CD43D36F5}"/>
                </a:ext>
              </a:extLst>
            </p:cNvPr>
            <p:cNvSpPr/>
            <p:nvPr/>
          </p:nvSpPr>
          <p:spPr>
            <a:xfrm rot="5400000">
              <a:off x="5163211" y="2318816"/>
              <a:ext cx="222916" cy="1299457"/>
            </a:xfrm>
            <a:prstGeom prst="rect">
              <a:avLst/>
            </a:prstGeom>
            <a:solidFill>
              <a:srgbClr val="C797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9" name="TextBox 11">
              <a:extLst>
                <a:ext uri="{FF2B5EF4-FFF2-40B4-BE49-F238E27FC236}">
                  <a16:creationId xmlns:a16="http://schemas.microsoft.com/office/drawing/2014/main" id="{B9AC43A9-35AC-67CC-A1A5-0AE3625D3EDF}"/>
                </a:ext>
              </a:extLst>
            </p:cNvPr>
            <p:cNvSpPr txBox="1"/>
            <p:nvPr/>
          </p:nvSpPr>
          <p:spPr>
            <a:xfrm>
              <a:off x="6544661" y="4599030"/>
              <a:ext cx="602286" cy="336948"/>
            </a:xfrm>
            <a:prstGeom prst="rect">
              <a:avLst/>
            </a:prstGeom>
            <a:solidFill>
              <a:srgbClr val="C79701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SL 2</a:t>
              </a:r>
              <a:endPara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0" name="TextBox 40">
              <a:extLst>
                <a:ext uri="{FF2B5EF4-FFF2-40B4-BE49-F238E27FC236}">
                  <a16:creationId xmlns:a16="http://schemas.microsoft.com/office/drawing/2014/main" id="{9AF1C359-4650-B379-087B-EC014DCB79CF}"/>
                </a:ext>
              </a:extLst>
            </p:cNvPr>
            <p:cNvSpPr txBox="1"/>
            <p:nvPr/>
          </p:nvSpPr>
          <p:spPr>
            <a:xfrm>
              <a:off x="4206278" y="4622272"/>
              <a:ext cx="602286" cy="336948"/>
            </a:xfrm>
            <a:prstGeom prst="rect">
              <a:avLst/>
            </a:prstGeom>
            <a:solidFill>
              <a:srgbClr val="C79701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SL 1</a:t>
              </a:r>
              <a:endPara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1" name="TextBox 41">
              <a:extLst>
                <a:ext uri="{FF2B5EF4-FFF2-40B4-BE49-F238E27FC236}">
                  <a16:creationId xmlns:a16="http://schemas.microsoft.com/office/drawing/2014/main" id="{33C75340-0A35-6EB1-C754-0C6DB92FB336}"/>
                </a:ext>
              </a:extLst>
            </p:cNvPr>
            <p:cNvSpPr txBox="1"/>
            <p:nvPr/>
          </p:nvSpPr>
          <p:spPr>
            <a:xfrm>
              <a:off x="7111941" y="1955816"/>
              <a:ext cx="647377" cy="336948"/>
            </a:xfrm>
            <a:prstGeom prst="rect">
              <a:avLst/>
            </a:prstGeom>
            <a:solidFill>
              <a:srgbClr val="30A93B"/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WL1</a:t>
              </a:r>
              <a:endPara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2" name="TextBox 581">
              <a:extLst>
                <a:ext uri="{FF2B5EF4-FFF2-40B4-BE49-F238E27FC236}">
                  <a16:creationId xmlns:a16="http://schemas.microsoft.com/office/drawing/2014/main" id="{5395A174-C17E-44B4-A7B6-65BBFE824222}"/>
                </a:ext>
              </a:extLst>
            </p:cNvPr>
            <p:cNvSpPr txBox="1"/>
            <p:nvPr/>
          </p:nvSpPr>
          <p:spPr>
            <a:xfrm>
              <a:off x="7179666" y="3714186"/>
              <a:ext cx="668635" cy="336948"/>
            </a:xfrm>
            <a:prstGeom prst="rect">
              <a:avLst/>
            </a:prstGeom>
            <a:solidFill>
              <a:srgbClr val="30A93B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WL2</a:t>
              </a:r>
              <a:endPara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3" name="TextBox 45">
              <a:extLst>
                <a:ext uri="{FF2B5EF4-FFF2-40B4-BE49-F238E27FC236}">
                  <a16:creationId xmlns:a16="http://schemas.microsoft.com/office/drawing/2014/main" id="{5D23AF67-5249-CA4E-DA73-6E2491B2F076}"/>
                </a:ext>
              </a:extLst>
            </p:cNvPr>
            <p:cNvSpPr txBox="1"/>
            <p:nvPr/>
          </p:nvSpPr>
          <p:spPr>
            <a:xfrm>
              <a:off x="4777184" y="1839756"/>
              <a:ext cx="627878" cy="336948"/>
            </a:xfrm>
            <a:prstGeom prst="rect">
              <a:avLst/>
            </a:prstGeom>
            <a:solidFill>
              <a:srgbClr val="023D6B">
                <a:lumMod val="60000"/>
                <a:lumOff val="40000"/>
              </a:srgbClr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BL 1</a:t>
              </a:r>
              <a:endPara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4" name="TextBox 46">
              <a:extLst>
                <a:ext uri="{FF2B5EF4-FFF2-40B4-BE49-F238E27FC236}">
                  <a16:creationId xmlns:a16="http://schemas.microsoft.com/office/drawing/2014/main" id="{B444C233-598D-026F-6605-735C5DAE9F65}"/>
                </a:ext>
              </a:extLst>
            </p:cNvPr>
            <p:cNvSpPr txBox="1"/>
            <p:nvPr/>
          </p:nvSpPr>
          <p:spPr>
            <a:xfrm>
              <a:off x="4778769" y="3704685"/>
              <a:ext cx="627878" cy="336948"/>
            </a:xfrm>
            <a:prstGeom prst="rect">
              <a:avLst/>
            </a:prstGeom>
            <a:solidFill>
              <a:srgbClr val="023D6B">
                <a:lumMod val="60000"/>
                <a:lumOff val="40000"/>
              </a:srgbClr>
            </a:solidFill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BL 2</a:t>
              </a:r>
              <a:endPara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5" name="TextBox 584">
              <a:extLst>
                <a:ext uri="{FF2B5EF4-FFF2-40B4-BE49-F238E27FC236}">
                  <a16:creationId xmlns:a16="http://schemas.microsoft.com/office/drawing/2014/main" id="{9E797423-AD24-FA63-1F00-103164BB8AF0}"/>
                </a:ext>
              </a:extLst>
            </p:cNvPr>
            <p:cNvSpPr txBox="1"/>
            <p:nvPr/>
          </p:nvSpPr>
          <p:spPr>
            <a:xfrm>
              <a:off x="4962120" y="2349573"/>
              <a:ext cx="588879" cy="350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DE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(1,1)</a:t>
              </a:r>
            </a:p>
          </p:txBody>
        </p:sp>
        <p:sp>
          <p:nvSpPr>
            <p:cNvPr id="586" name="Rectangle 4">
              <a:extLst>
                <a:ext uri="{FF2B5EF4-FFF2-40B4-BE49-F238E27FC236}">
                  <a16:creationId xmlns:a16="http://schemas.microsoft.com/office/drawing/2014/main" id="{209E2510-4521-D165-0AF5-FB5C3E39777F}"/>
                </a:ext>
              </a:extLst>
            </p:cNvPr>
            <p:cNvSpPr/>
            <p:nvPr/>
          </p:nvSpPr>
          <p:spPr>
            <a:xfrm rot="5400000">
              <a:off x="6634145" y="2620048"/>
              <a:ext cx="222916" cy="715778"/>
            </a:xfrm>
            <a:prstGeom prst="rect">
              <a:avLst/>
            </a:prstGeom>
            <a:solidFill>
              <a:srgbClr val="C797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7" name="Rectangle 2">
              <a:extLst>
                <a:ext uri="{FF2B5EF4-FFF2-40B4-BE49-F238E27FC236}">
                  <a16:creationId xmlns:a16="http://schemas.microsoft.com/office/drawing/2014/main" id="{429A0273-1266-354D-C9EF-AD42114F1D93}"/>
                </a:ext>
              </a:extLst>
            </p:cNvPr>
            <p:cNvSpPr/>
            <p:nvPr/>
          </p:nvSpPr>
          <p:spPr>
            <a:xfrm rot="5400000">
              <a:off x="6091951" y="3602988"/>
              <a:ext cx="1741053" cy="297513"/>
            </a:xfrm>
            <a:prstGeom prst="rect">
              <a:avLst/>
            </a:prstGeom>
            <a:solidFill>
              <a:srgbClr val="C7970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8" name="TextBox 587">
              <a:extLst>
                <a:ext uri="{FF2B5EF4-FFF2-40B4-BE49-F238E27FC236}">
                  <a16:creationId xmlns:a16="http://schemas.microsoft.com/office/drawing/2014/main" id="{F0ECC593-D8A4-F8C4-E2A6-35BBCA85E282}"/>
                </a:ext>
              </a:extLst>
            </p:cNvPr>
            <p:cNvSpPr txBox="1"/>
            <p:nvPr/>
          </p:nvSpPr>
          <p:spPr>
            <a:xfrm>
              <a:off x="6218379" y="2115052"/>
              <a:ext cx="588879" cy="350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D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C2B2D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(2,1)</a:t>
              </a:r>
            </a:p>
          </p:txBody>
        </p:sp>
        <p:sp>
          <p:nvSpPr>
            <p:cNvPr id="589" name="TextBox 588">
              <a:extLst>
                <a:ext uri="{FF2B5EF4-FFF2-40B4-BE49-F238E27FC236}">
                  <a16:creationId xmlns:a16="http://schemas.microsoft.com/office/drawing/2014/main" id="{E31A4903-D23A-D611-6403-C114509682FC}"/>
                </a:ext>
              </a:extLst>
            </p:cNvPr>
            <p:cNvSpPr txBox="1"/>
            <p:nvPr/>
          </p:nvSpPr>
          <p:spPr>
            <a:xfrm>
              <a:off x="4949696" y="3199676"/>
              <a:ext cx="588879" cy="350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D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A0E632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(1,2)</a:t>
              </a:r>
            </a:p>
          </p:txBody>
        </p:sp>
        <p:sp>
          <p:nvSpPr>
            <p:cNvPr id="590" name="TextBox 589">
              <a:extLst>
                <a:ext uri="{FF2B5EF4-FFF2-40B4-BE49-F238E27FC236}">
                  <a16:creationId xmlns:a16="http://schemas.microsoft.com/office/drawing/2014/main" id="{4E2B9464-2284-9A4D-CAB2-3103E418E6C7}"/>
                </a:ext>
              </a:extLst>
            </p:cNvPr>
            <p:cNvSpPr txBox="1"/>
            <p:nvPr/>
          </p:nvSpPr>
          <p:spPr>
            <a:xfrm>
              <a:off x="6222965" y="3039243"/>
              <a:ext cx="588879" cy="350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DE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(2,2)</a:t>
              </a:r>
            </a:p>
          </p:txBody>
        </p:sp>
      </p:grpSp>
      <p:grpSp>
        <p:nvGrpSpPr>
          <p:cNvPr id="623" name="Group 622"/>
          <p:cNvGrpSpPr/>
          <p:nvPr/>
        </p:nvGrpSpPr>
        <p:grpSpPr>
          <a:xfrm>
            <a:off x="3111200" y="29201234"/>
            <a:ext cx="4722795" cy="3938577"/>
            <a:chOff x="2820469" y="1764441"/>
            <a:chExt cx="4278122" cy="3567742"/>
          </a:xfrm>
        </p:grpSpPr>
        <p:grpSp>
          <p:nvGrpSpPr>
            <p:cNvPr id="624" name="Group 623"/>
            <p:cNvGrpSpPr/>
            <p:nvPr/>
          </p:nvGrpSpPr>
          <p:grpSpPr>
            <a:xfrm>
              <a:off x="2820469" y="1764441"/>
              <a:ext cx="4278122" cy="3567742"/>
              <a:chOff x="1745043" y="1908447"/>
              <a:chExt cx="4404710" cy="4006522"/>
            </a:xfrm>
          </p:grpSpPr>
          <p:sp>
            <p:nvSpPr>
              <p:cNvPr id="626" name="Rectangle 625"/>
              <p:cNvSpPr/>
              <p:nvPr/>
            </p:nvSpPr>
            <p:spPr>
              <a:xfrm>
                <a:off x="1745043" y="1908447"/>
                <a:ext cx="2401935" cy="400651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7" name="Rectangle 626"/>
              <p:cNvSpPr/>
              <p:nvPr/>
            </p:nvSpPr>
            <p:spPr>
              <a:xfrm>
                <a:off x="4146979" y="1908447"/>
                <a:ext cx="2002774" cy="4006522"/>
              </a:xfrm>
              <a:prstGeom prst="rect">
                <a:avLst/>
              </a:prstGeom>
              <a:solidFill>
                <a:schemeClr val="accent6">
                  <a:lumMod val="75000"/>
                  <a:alpha val="1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9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628" name="Straight Arrow Connector 627"/>
              <p:cNvCxnSpPr/>
              <p:nvPr/>
            </p:nvCxnSpPr>
            <p:spPr>
              <a:xfrm flipH="1" flipV="1">
                <a:off x="2041365" y="2810998"/>
                <a:ext cx="604499" cy="1284440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Arrow Connector 628"/>
              <p:cNvCxnSpPr/>
              <p:nvPr/>
            </p:nvCxnSpPr>
            <p:spPr>
              <a:xfrm flipV="1">
                <a:off x="4879497" y="3361156"/>
                <a:ext cx="270762" cy="872686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Straight Arrow Connector 629"/>
              <p:cNvCxnSpPr/>
              <p:nvPr/>
            </p:nvCxnSpPr>
            <p:spPr>
              <a:xfrm flipH="1">
                <a:off x="4264627" y="2877776"/>
                <a:ext cx="300145" cy="966759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Straight Arrow Connector 630"/>
              <p:cNvCxnSpPr/>
              <p:nvPr/>
            </p:nvCxnSpPr>
            <p:spPr>
              <a:xfrm>
                <a:off x="2915612" y="2091117"/>
                <a:ext cx="776190" cy="1343442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5" name="TextBox 624"/>
            <p:cNvSpPr txBox="1"/>
            <p:nvPr/>
          </p:nvSpPr>
          <p:spPr>
            <a:xfrm>
              <a:off x="2894692" y="4290000"/>
              <a:ext cx="17652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kumimoji="0" lang="de-DE" sz="28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kumimoji="0" lang="de-DE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 -0.1V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30" name="Grupp 3">
            <a:extLst>
              <a:ext uri="{FF2B5EF4-FFF2-40B4-BE49-F238E27FC236}">
                <a16:creationId xmlns:a16="http://schemas.microsoft.com/office/drawing/2014/main" id="{C19CB595-3514-4490-5214-8CD17A434BEC}"/>
              </a:ext>
            </a:extLst>
          </p:cNvPr>
          <p:cNvGrpSpPr>
            <a:grpSpLocks noChangeAspect="1"/>
          </p:cNvGrpSpPr>
          <p:nvPr/>
        </p:nvGrpSpPr>
        <p:grpSpPr>
          <a:xfrm>
            <a:off x="20362286" y="30242969"/>
            <a:ext cx="8712280" cy="6693087"/>
            <a:chOff x="5730216" y="-4174252"/>
            <a:chExt cx="8962571" cy="6885365"/>
          </a:xfrm>
        </p:grpSpPr>
        <p:graphicFrame>
          <p:nvGraphicFramePr>
            <p:cNvPr id="731" name="Object 730" descr="Project Path: C:\Users\a.grenmyr\Documents\OriginLab\User Files\.opju&#10;PE Folder: //&#10;Short Name: Graph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9194952"/>
                </p:ext>
              </p:extLst>
            </p:nvPr>
          </p:nvGraphicFramePr>
          <p:xfrm>
            <a:off x="5730216" y="-4146887"/>
            <a:ext cx="8962571" cy="685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82" name="Graph" r:id="rId29" imgW="3920760" imgH="3000960" progId="Origin95.Graph">
                    <p:embed/>
                  </p:oleObj>
                </mc:Choice>
                <mc:Fallback>
                  <p:oleObj name="Graph" r:id="rId29" imgW="3920760" imgH="3000960" progId="Origin95.Graph">
                    <p:embed/>
                    <p:pic>
                      <p:nvPicPr>
                        <p:cNvPr id="77" name="Object 76" descr="Project Path: C:\Users\a.grenmyr\Documents\OriginLab\User Files\.opju&#10;PE Folder: //&#10;Short Name: Graph16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5730216" y="-4146887"/>
                          <a:ext cx="8962571" cy="6858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34" name="Straight Connector 236">
              <a:extLst>
                <a:ext uri="{FF2B5EF4-FFF2-40B4-BE49-F238E27FC236}">
                  <a16:creationId xmlns:a16="http://schemas.microsoft.com/office/drawing/2014/main" id="{355C5300-3C87-7903-3E30-5C6CAD4CFC90}"/>
                </a:ext>
              </a:extLst>
            </p:cNvPr>
            <p:cNvCxnSpPr>
              <a:cxnSpLocks/>
            </p:cNvCxnSpPr>
            <p:nvPr/>
          </p:nvCxnSpPr>
          <p:spPr>
            <a:xfrm>
              <a:off x="7462804" y="-361678"/>
              <a:ext cx="3737584" cy="37001"/>
            </a:xfrm>
            <a:prstGeom prst="line">
              <a:avLst/>
            </a:prstGeom>
            <a:noFill/>
            <a:ln w="57150" cap="flat" cmpd="sng" algn="ctr">
              <a:solidFill>
                <a:srgbClr val="FFC000"/>
              </a:solidFill>
              <a:prstDash val="sysDash"/>
              <a:miter lim="800000"/>
            </a:ln>
            <a:effectLst/>
          </p:spPr>
        </p:cxnSp>
        <p:sp>
          <p:nvSpPr>
            <p:cNvPr id="735" name="TextBox 77">
              <a:extLst>
                <a:ext uri="{FF2B5EF4-FFF2-40B4-BE49-F238E27FC236}">
                  <a16:creationId xmlns:a16="http://schemas.microsoft.com/office/drawing/2014/main" id="{0D295FB3-657A-485A-B8D8-E24E7C0B5D38}"/>
                </a:ext>
              </a:extLst>
            </p:cNvPr>
            <p:cNvSpPr txBox="1"/>
            <p:nvPr/>
          </p:nvSpPr>
          <p:spPr>
            <a:xfrm>
              <a:off x="7431342" y="-2708448"/>
              <a:ext cx="1050777" cy="5160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Reset</a:t>
              </a:r>
              <a:endPara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8" name="TextBox 142">
              <a:extLst>
                <a:ext uri="{FF2B5EF4-FFF2-40B4-BE49-F238E27FC236}">
                  <a16:creationId xmlns:a16="http://schemas.microsoft.com/office/drawing/2014/main" id="{5306B602-C00B-CC9A-5577-54CC50D19ABD}"/>
                </a:ext>
              </a:extLst>
            </p:cNvPr>
            <p:cNvSpPr txBox="1"/>
            <p:nvPr/>
          </p:nvSpPr>
          <p:spPr>
            <a:xfrm>
              <a:off x="6977160" y="-822895"/>
              <a:ext cx="750650" cy="455930"/>
            </a:xfrm>
            <a:prstGeom prst="rect">
              <a:avLst/>
            </a:prstGeom>
            <a:noFill/>
            <a:ln w="381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Fire</a:t>
              </a:r>
              <a:endPara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40" name="Straight Arrow Connector 739"/>
            <p:cNvCxnSpPr/>
            <p:nvPr/>
          </p:nvCxnSpPr>
          <p:spPr>
            <a:xfrm>
              <a:off x="8506717" y="-2067568"/>
              <a:ext cx="1911701" cy="2"/>
            </a:xfrm>
            <a:prstGeom prst="straightConnector1">
              <a:avLst/>
            </a:prstGeom>
            <a:noFill/>
            <a:ln w="57150" cap="flat" cmpd="sng" algn="ctr">
              <a:solidFill>
                <a:srgbClr val="023D6B">
                  <a:lumMod val="60000"/>
                  <a:lumOff val="40000"/>
                </a:srgbClr>
              </a:solidFill>
              <a:prstDash val="sysDash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741" name="Straight Arrow Connector 740"/>
            <p:cNvCxnSpPr/>
            <p:nvPr/>
          </p:nvCxnSpPr>
          <p:spPr>
            <a:xfrm>
              <a:off x="7588194" y="-2090414"/>
              <a:ext cx="970461" cy="13836"/>
            </a:xfrm>
            <a:prstGeom prst="straightConnector1">
              <a:avLst/>
            </a:prstGeom>
            <a:noFill/>
            <a:ln w="57150" cap="flat" cmpd="sng" algn="ctr">
              <a:solidFill>
                <a:sysClr val="windowText" lastClr="000000"/>
              </a:solidFill>
              <a:prstDash val="sysDash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742" name="Straight Arrow Connector 741"/>
            <p:cNvCxnSpPr/>
            <p:nvPr/>
          </p:nvCxnSpPr>
          <p:spPr>
            <a:xfrm>
              <a:off x="10367516" y="-3669307"/>
              <a:ext cx="617381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ysDot"/>
              <a:miter lim="800000"/>
              <a:headEnd type="triangle"/>
              <a:tailEnd type="triangle"/>
            </a:ln>
            <a:effectLst/>
          </p:spPr>
        </p:cxnSp>
        <p:sp>
          <p:nvSpPr>
            <p:cNvPr id="743" name="TextBox 77">
              <a:extLst>
                <a:ext uri="{FF2B5EF4-FFF2-40B4-BE49-F238E27FC236}">
                  <a16:creationId xmlns:a16="http://schemas.microsoft.com/office/drawing/2014/main" id="{0D295FB3-657A-485A-B8D8-E24E7C0B5D38}"/>
                </a:ext>
              </a:extLst>
            </p:cNvPr>
            <p:cNvSpPr txBox="1"/>
            <p:nvPr/>
          </p:nvSpPr>
          <p:spPr>
            <a:xfrm>
              <a:off x="8495469" y="-2654560"/>
              <a:ext cx="1720294" cy="455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23D6B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Integration</a:t>
              </a:r>
              <a:endPara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23D6B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44" name="TextBox 77">
              <a:extLst>
                <a:ext uri="{FF2B5EF4-FFF2-40B4-BE49-F238E27FC236}">
                  <a16:creationId xmlns:a16="http://schemas.microsoft.com/office/drawing/2014/main" id="{0D295FB3-657A-485A-B8D8-E24E7C0B5D38}"/>
                </a:ext>
              </a:extLst>
            </p:cNvPr>
            <p:cNvSpPr txBox="1"/>
            <p:nvPr/>
          </p:nvSpPr>
          <p:spPr>
            <a:xfrm>
              <a:off x="10230095" y="-4174252"/>
              <a:ext cx="750650" cy="455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Fire</a:t>
              </a:r>
              <a:endPara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45" name="Straight Arrow Connector 744"/>
            <p:cNvCxnSpPr/>
            <p:nvPr/>
          </p:nvCxnSpPr>
          <p:spPr>
            <a:xfrm>
              <a:off x="10990922" y="-2076578"/>
              <a:ext cx="1989582" cy="9010"/>
            </a:xfrm>
            <a:prstGeom prst="straightConnector1">
              <a:avLst/>
            </a:prstGeom>
            <a:noFill/>
            <a:ln w="57150" cap="flat" cmpd="sng" algn="ctr">
              <a:solidFill>
                <a:srgbClr val="FF8C0C">
                  <a:lumMod val="50000"/>
                </a:srgbClr>
              </a:solidFill>
              <a:prstDash val="sysDash"/>
              <a:miter lim="800000"/>
              <a:headEnd type="triangle"/>
              <a:tailEnd type="triangle"/>
            </a:ln>
            <a:effectLst/>
          </p:spPr>
        </p:cxnSp>
        <p:sp>
          <p:nvSpPr>
            <p:cNvPr id="746" name="TextBox 745"/>
            <p:cNvSpPr txBox="1"/>
            <p:nvPr/>
          </p:nvSpPr>
          <p:spPr>
            <a:xfrm>
              <a:off x="11092931" y="-2561325"/>
              <a:ext cx="1543846" cy="455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8C0C">
                      <a:lumMod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Self-Reset</a:t>
              </a:r>
              <a:endPara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8C0C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24" name="Rectangle 2323"/>
          <p:cNvSpPr/>
          <p:nvPr/>
        </p:nvSpPr>
        <p:spPr>
          <a:xfrm>
            <a:off x="2436376" y="19041124"/>
            <a:ext cx="84114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0" indent="-180000" defTabSz="360000">
              <a:spcBef>
                <a:spcPts val="600"/>
              </a:spcBef>
              <a:tabLst>
                <a:tab pos="180000" algn="l"/>
              </a:tabLst>
            </a:pP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Four-terminal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Fe-SBFET </a:t>
            </a:r>
            <a:endParaRPr lang="de-DE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25" name="Group 2324"/>
          <p:cNvGrpSpPr/>
          <p:nvPr/>
        </p:nvGrpSpPr>
        <p:grpSpPr>
          <a:xfrm>
            <a:off x="9602598" y="14997540"/>
            <a:ext cx="9806095" cy="4781142"/>
            <a:chOff x="9602598" y="13933902"/>
            <a:chExt cx="9806095" cy="4781142"/>
          </a:xfrm>
        </p:grpSpPr>
        <p:pic>
          <p:nvPicPr>
            <p:cNvPr id="169" name="Bildobjekt 3">
              <a:extLst>
                <a:ext uri="{FF2B5EF4-FFF2-40B4-BE49-F238E27FC236}">
                  <a16:creationId xmlns:a16="http://schemas.microsoft.com/office/drawing/2014/main" id="{6BB4ACC6-202E-4F58-75C7-578C5128A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/>
            <a:srcRect l="576" t="2483" r="349" b="2013"/>
            <a:stretch/>
          </p:blipFill>
          <p:spPr>
            <a:xfrm>
              <a:off x="9646831" y="14375794"/>
              <a:ext cx="9761862" cy="3515247"/>
            </a:xfrm>
            <a:prstGeom prst="rect">
              <a:avLst/>
            </a:prstGeom>
          </p:spPr>
        </p:pic>
        <p:sp>
          <p:nvSpPr>
            <p:cNvPr id="820" name="Rechteck 21"/>
            <p:cNvSpPr/>
            <p:nvPr/>
          </p:nvSpPr>
          <p:spPr>
            <a:xfrm>
              <a:off x="9602598" y="17853270"/>
              <a:ext cx="9633203" cy="86177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/>
              <a:r>
                <a:rPr lang="de-DE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PPF using either holes or electrons as neurotransmitter for the three-terminal Fe-SBFET.</a:t>
              </a:r>
              <a:endParaRPr lang="de-DE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" name="Rechteck 21">
              <a:extLst>
                <a:ext uri="{FF2B5EF4-FFF2-40B4-BE49-F238E27FC236}">
                  <a16:creationId xmlns:a16="http://schemas.microsoft.com/office/drawing/2014/main" id="{C8182101-7450-9789-A38B-0647E3CFC74F}"/>
                </a:ext>
              </a:extLst>
            </p:cNvPr>
            <p:cNvSpPr/>
            <p:nvPr/>
          </p:nvSpPr>
          <p:spPr>
            <a:xfrm>
              <a:off x="9894150" y="13933902"/>
              <a:ext cx="4475531" cy="369332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 algn="just"/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Holes as Neurotransmitter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Rechteck 21">
              <a:extLst>
                <a:ext uri="{FF2B5EF4-FFF2-40B4-BE49-F238E27FC236}">
                  <a16:creationId xmlns:a16="http://schemas.microsoft.com/office/drawing/2014/main" id="{C8182101-7450-9789-A38B-0647E3CFC74F}"/>
                </a:ext>
              </a:extLst>
            </p:cNvPr>
            <p:cNvSpPr/>
            <p:nvPr/>
          </p:nvSpPr>
          <p:spPr>
            <a:xfrm>
              <a:off x="15186924" y="13937979"/>
              <a:ext cx="4066930" cy="369332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pPr algn="just"/>
              <a:r>
                <a:rPr lang="de-DE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Electrons as Neurotransmitter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21" name="Rechteck 21"/>
          <p:cNvSpPr/>
          <p:nvPr/>
        </p:nvSpPr>
        <p:spPr>
          <a:xfrm>
            <a:off x="1632190" y="33943056"/>
            <a:ext cx="786574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curve of 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three-terminal Fe-SBFET.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4" name="Rechteck 14"/>
          <p:cNvSpPr/>
          <p:nvPr/>
        </p:nvSpPr>
        <p:spPr>
          <a:xfrm>
            <a:off x="9273520" y="38060451"/>
            <a:ext cx="6690226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de-DE" sz="2700" b="1" dirty="0" smtClean="0">
                <a:solidFill>
                  <a:srgbClr val="006A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Synapse </a:t>
            </a:r>
            <a:r>
              <a:rPr lang="de-DE" sz="2700" b="1" dirty="0">
                <a:solidFill>
                  <a:srgbClr val="006A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Arrays and Neurons </a:t>
            </a:r>
          </a:p>
        </p:txBody>
      </p:sp>
      <p:sp>
        <p:nvSpPr>
          <p:cNvPr id="2328" name="Rectangle 2327"/>
          <p:cNvSpPr/>
          <p:nvPr/>
        </p:nvSpPr>
        <p:spPr>
          <a:xfrm>
            <a:off x="9496181" y="26310991"/>
            <a:ext cx="98967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3507730">
              <a:spcBef>
                <a:spcPts val="600"/>
              </a:spcBef>
              <a:spcAft>
                <a:spcPts val="600"/>
              </a:spcAft>
            </a:pPr>
            <a:r>
              <a:rPr lang="de-DE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LTP/LTD curves for the three-terminal Fe-SBFET using either holes or electrons as a neurotransmitter. </a:t>
            </a:r>
            <a:endParaRPr lang="en-US" sz="2800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30" name="Rectangle 2329"/>
          <p:cNvSpPr/>
          <p:nvPr/>
        </p:nvSpPr>
        <p:spPr>
          <a:xfrm>
            <a:off x="9497113" y="31931865"/>
            <a:ext cx="98166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507730">
              <a:spcBef>
                <a:spcPts val="600"/>
              </a:spcBef>
              <a:spcAft>
                <a:spcPts val="600"/>
              </a:spcAft>
            </a:pPr>
            <a:r>
              <a:rPr lang="de-DE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LTP/LTD curves for the four-terminal Fe-SBFET with different modulation voltage applied, thereby changing the conductance. </a:t>
            </a:r>
            <a:endParaRPr lang="en-US" sz="2800" baseline="-25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4" name="Textfeld 16"/>
          <p:cNvSpPr txBox="1"/>
          <p:nvPr/>
        </p:nvSpPr>
        <p:spPr>
          <a:xfrm>
            <a:off x="20058046" y="39917642"/>
            <a:ext cx="8660821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40000" indent="-540000" algn="just" defTabSz="360000">
              <a:tabLst>
                <a:tab pos="540000" algn="l"/>
              </a:tabLst>
            </a:pPr>
            <a:r>
              <a:rPr lang="de-DE" sz="2400" dirty="0">
                <a:solidFill>
                  <a:srgbClr val="006A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de-DE" sz="2400" dirty="0" smtClean="0">
                <a:solidFill>
                  <a:srgbClr val="006A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F. Xi </a:t>
            </a:r>
            <a:r>
              <a:rPr lang="de-DE" sz="2400" i="1" dirty="0" smtClean="0">
                <a:solidFill>
                  <a:srgbClr val="006A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al</a:t>
            </a:r>
            <a:r>
              <a:rPr lang="de-DE" sz="2400" dirty="0" smtClean="0">
                <a:solidFill>
                  <a:srgbClr val="006A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ACS </a:t>
            </a:r>
            <a:r>
              <a:rPr lang="de-DE" sz="2400" dirty="0">
                <a:solidFill>
                  <a:srgbClr val="006A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Applied Materials &amp; Interfaces 2021 13 (27), </a:t>
            </a:r>
            <a:r>
              <a:rPr lang="de-DE" sz="2400" dirty="0" smtClean="0">
                <a:solidFill>
                  <a:srgbClr val="006A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32005-32012</a:t>
            </a:r>
          </a:p>
        </p:txBody>
      </p:sp>
      <p:sp>
        <p:nvSpPr>
          <p:cNvPr id="836" name="Rechteck 25"/>
          <p:cNvSpPr/>
          <p:nvPr/>
        </p:nvSpPr>
        <p:spPr>
          <a:xfrm>
            <a:off x="20243111" y="37023714"/>
            <a:ext cx="8782827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inverters from the ambipolar Fe-SBFET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connected in series, they can work as an 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integrate-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and-fire neuron. </a:t>
            </a:r>
          </a:p>
        </p:txBody>
      </p:sp>
      <p:sp>
        <p:nvSpPr>
          <p:cNvPr id="2338" name="TextBox 2337"/>
          <p:cNvSpPr txBox="1"/>
          <p:nvPr/>
        </p:nvSpPr>
        <p:spPr>
          <a:xfrm>
            <a:off x="899933" y="26225049"/>
            <a:ext cx="8007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TEM-image of a scaled down version of the Fe-SBFET 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a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gate lenght of 100nm.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41" name="Group 840"/>
          <p:cNvGrpSpPr>
            <a:grpSpLocks noChangeAspect="1"/>
          </p:cNvGrpSpPr>
          <p:nvPr/>
        </p:nvGrpSpPr>
        <p:grpSpPr>
          <a:xfrm>
            <a:off x="20243111" y="17565243"/>
            <a:ext cx="3658656" cy="2821563"/>
            <a:chOff x="3533908" y="941740"/>
            <a:chExt cx="4629142" cy="3570007"/>
          </a:xfrm>
        </p:grpSpPr>
        <p:sp>
          <p:nvSpPr>
            <p:cNvPr id="842" name="Oval 841"/>
            <p:cNvSpPr/>
            <p:nvPr/>
          </p:nvSpPr>
          <p:spPr>
            <a:xfrm>
              <a:off x="5024172" y="1288393"/>
              <a:ext cx="1230923" cy="1262433"/>
            </a:xfrm>
            <a:prstGeom prst="ellipse">
              <a:avLst/>
            </a:prstGeom>
            <a:solidFill>
              <a:srgbClr val="FF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/>
            </a:p>
          </p:txBody>
        </p:sp>
        <p:cxnSp>
          <p:nvCxnSpPr>
            <p:cNvPr id="843" name="Rak koppling 2757">
              <a:extLst>
                <a:ext uri="{FF2B5EF4-FFF2-40B4-BE49-F238E27FC236}">
                  <a16:creationId xmlns:a16="http://schemas.microsoft.com/office/drawing/2014/main" id="{55AE7DF8-8DFB-0899-8E86-B2F411FE2B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01245" y="1113826"/>
              <a:ext cx="46897" cy="3397920"/>
            </a:xfrm>
            <a:prstGeom prst="line">
              <a:avLst/>
            </a:prstGeom>
            <a:noFill/>
            <a:ln w="5715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848" name="Rak koppling 2756">
              <a:extLst>
                <a:ext uri="{FF2B5EF4-FFF2-40B4-BE49-F238E27FC236}">
                  <a16:creationId xmlns:a16="http://schemas.microsoft.com/office/drawing/2014/main" id="{674D811F-8C34-E87B-A838-9E0894E9881E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137740" y="1218264"/>
              <a:ext cx="7834" cy="3293483"/>
            </a:xfrm>
            <a:prstGeom prst="line">
              <a:avLst/>
            </a:prstGeom>
            <a:noFill/>
            <a:ln w="57150" cap="flat" cmpd="sng" algn="ctr">
              <a:solidFill>
                <a:srgbClr val="FFC000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849" name="Rak koppling 2766">
              <a:extLst>
                <a:ext uri="{FF2B5EF4-FFF2-40B4-BE49-F238E27FC236}">
                  <a16:creationId xmlns:a16="http://schemas.microsoft.com/office/drawing/2014/main" id="{CE1E6BFC-E877-5117-8BBB-4D7CC63DEF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7541" y="3143671"/>
              <a:ext cx="2542045" cy="9048"/>
            </a:xfrm>
            <a:prstGeom prst="line">
              <a:avLst/>
            </a:prstGeom>
            <a:noFill/>
            <a:ln w="5715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</p:cxnSp>
        <p:cxnSp>
          <p:nvCxnSpPr>
            <p:cNvPr id="850" name="Rak koppling 2765">
              <a:extLst>
                <a:ext uri="{FF2B5EF4-FFF2-40B4-BE49-F238E27FC236}">
                  <a16:creationId xmlns:a16="http://schemas.microsoft.com/office/drawing/2014/main" id="{DE34A2D9-8FCF-7318-9B5B-A516DF9AB9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7541" y="3930125"/>
              <a:ext cx="2542045" cy="724"/>
            </a:xfrm>
            <a:prstGeom prst="line">
              <a:avLst/>
            </a:prstGeom>
            <a:noFill/>
            <a:ln w="571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851" name="Rak koppling 2780">
              <a:extLst>
                <a:ext uri="{FF2B5EF4-FFF2-40B4-BE49-F238E27FC236}">
                  <a16:creationId xmlns:a16="http://schemas.microsoft.com/office/drawing/2014/main" id="{5AA58E88-6844-E982-784E-ECBAFC93BD8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7542" y="2273485"/>
              <a:ext cx="2542047" cy="17586"/>
            </a:xfrm>
            <a:prstGeom prst="line">
              <a:avLst/>
            </a:prstGeom>
            <a:noFill/>
            <a:ln w="571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852" name="Rak koppling 2781">
              <a:extLst>
                <a:ext uri="{FF2B5EF4-FFF2-40B4-BE49-F238E27FC236}">
                  <a16:creationId xmlns:a16="http://schemas.microsoft.com/office/drawing/2014/main" id="{8BAEC97C-1D8F-1EEE-A2DA-C7CEF93C39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7543" y="1513704"/>
              <a:ext cx="2542047" cy="13568"/>
            </a:xfrm>
            <a:prstGeom prst="line">
              <a:avLst/>
            </a:prstGeom>
            <a:noFill/>
            <a:ln w="57150" cap="flat" cmpd="sng" algn="ctr">
              <a:solidFill>
                <a:srgbClr val="70AD47">
                  <a:lumMod val="75000"/>
                </a:srgbClr>
              </a:solidFill>
              <a:prstDash val="solid"/>
              <a:miter lim="800000"/>
            </a:ln>
            <a:effectLst/>
          </p:spPr>
        </p:cxnSp>
        <p:sp>
          <p:nvSpPr>
            <p:cNvPr id="853" name="TextBox 852"/>
            <p:cNvSpPr txBox="1"/>
            <p:nvPr/>
          </p:nvSpPr>
          <p:spPr>
            <a:xfrm>
              <a:off x="3788913" y="3309246"/>
              <a:ext cx="1399872" cy="560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FeFET</a:t>
              </a:r>
              <a:endPara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54" name="Group 853"/>
            <p:cNvGrpSpPr/>
            <p:nvPr/>
          </p:nvGrpSpPr>
          <p:grpSpPr>
            <a:xfrm>
              <a:off x="5202755" y="3122920"/>
              <a:ext cx="794286" cy="836248"/>
              <a:chOff x="4736065" y="4616201"/>
              <a:chExt cx="459979" cy="484279"/>
            </a:xfrm>
          </p:grpSpPr>
          <p:grpSp>
            <p:nvGrpSpPr>
              <p:cNvPr id="940" name="Group 939"/>
              <p:cNvGrpSpPr/>
              <p:nvPr/>
            </p:nvGrpSpPr>
            <p:grpSpPr>
              <a:xfrm>
                <a:off x="4736065" y="4840892"/>
                <a:ext cx="459979" cy="259588"/>
                <a:chOff x="3002694" y="5162625"/>
                <a:chExt cx="459979" cy="259588"/>
              </a:xfrm>
            </p:grpSpPr>
            <p:grpSp>
              <p:nvGrpSpPr>
                <p:cNvPr id="943" name="Group 942"/>
                <p:cNvGrpSpPr/>
                <p:nvPr/>
              </p:nvGrpSpPr>
              <p:grpSpPr>
                <a:xfrm>
                  <a:off x="3002694" y="5245606"/>
                  <a:ext cx="459979" cy="176607"/>
                  <a:chOff x="8009885" y="4074191"/>
                  <a:chExt cx="459979" cy="176607"/>
                </a:xfrm>
              </p:grpSpPr>
              <p:cxnSp>
                <p:nvCxnSpPr>
                  <p:cNvPr id="947" name="Rak koppling 1793">
                    <a:extLst>
                      <a:ext uri="{FF2B5EF4-FFF2-40B4-BE49-F238E27FC236}">
                        <a16:creationId xmlns:a16="http://schemas.microsoft.com/office/drawing/2014/main" id="{ABA1C012-5EA5-2C56-E0EC-AD741E7280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374230" y="4074488"/>
                    <a:ext cx="0" cy="59709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48" name="Rak koppling 1794">
                    <a:extLst>
                      <a:ext uri="{FF2B5EF4-FFF2-40B4-BE49-F238E27FC236}">
                        <a16:creationId xmlns:a16="http://schemas.microsoft.com/office/drawing/2014/main" id="{847D97A7-682A-7F57-D1E5-E2BC671163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161728" y="4074191"/>
                    <a:ext cx="214321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49" name="Rak koppling 1792">
                    <a:extLst>
                      <a:ext uri="{FF2B5EF4-FFF2-40B4-BE49-F238E27FC236}">
                        <a16:creationId xmlns:a16="http://schemas.microsoft.com/office/drawing/2014/main" id="{AEEC8139-1E62-2235-9C57-AC9F2950C5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163914" y="4074197"/>
                    <a:ext cx="0" cy="59709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50" name="Rak koppling 1788">
                    <a:extLst>
                      <a:ext uri="{FF2B5EF4-FFF2-40B4-BE49-F238E27FC236}">
                        <a16:creationId xmlns:a16="http://schemas.microsoft.com/office/drawing/2014/main" id="{3DE0ABC0-5AAB-0A49-A702-140E2353FE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71529" y="4136361"/>
                    <a:ext cx="75908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51" name="Rak koppling 1789">
                    <a:extLst>
                      <a:ext uri="{FF2B5EF4-FFF2-40B4-BE49-F238E27FC236}">
                        <a16:creationId xmlns:a16="http://schemas.microsoft.com/office/drawing/2014/main" id="{2534B1AE-24FA-9B06-6D32-D791EA1C9B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409483" y="4171635"/>
                    <a:ext cx="75908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52" name="Rak koppling 1790">
                    <a:extLst>
                      <a:ext uri="{FF2B5EF4-FFF2-40B4-BE49-F238E27FC236}">
                        <a16:creationId xmlns:a16="http://schemas.microsoft.com/office/drawing/2014/main" id="{6B7B405C-45BE-F20C-1A87-C1D2EE2333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50807" y="4126767"/>
                    <a:ext cx="121231" cy="2836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chemeClr val="tx1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953" name="Ellips 1786">
                    <a:extLst>
                      <a:ext uri="{FF2B5EF4-FFF2-40B4-BE49-F238E27FC236}">
                        <a16:creationId xmlns:a16="http://schemas.microsoft.com/office/drawing/2014/main" id="{6A839F94-1A33-6BBE-3870-06884F68F8E1}"/>
                      </a:ext>
                    </a:extLst>
                  </p:cNvPr>
                  <p:cNvSpPr/>
                  <p:nvPr/>
                </p:nvSpPr>
                <p:spPr>
                  <a:xfrm flipH="1">
                    <a:off x="8009885" y="4107186"/>
                    <a:ext cx="44854" cy="44854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>
                        <a:shade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54" name="Ellips 1785">
                    <a:extLst>
                      <a:ext uri="{FF2B5EF4-FFF2-40B4-BE49-F238E27FC236}">
                        <a16:creationId xmlns:a16="http://schemas.microsoft.com/office/drawing/2014/main" id="{C522C8C0-7B4D-EC35-8D61-1170393925D4}"/>
                      </a:ext>
                    </a:extLst>
                  </p:cNvPr>
                  <p:cNvSpPr/>
                  <p:nvPr/>
                </p:nvSpPr>
                <p:spPr>
                  <a:xfrm flipH="1">
                    <a:off x="8425010" y="4205944"/>
                    <a:ext cx="44854" cy="44854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>
                        <a:shade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44" name="Rectangle 943"/>
                <p:cNvSpPr/>
                <p:nvPr/>
              </p:nvSpPr>
              <p:spPr>
                <a:xfrm>
                  <a:off x="3139367" y="5162625"/>
                  <a:ext cx="244657" cy="69877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945" name="Rak koppling 1794">
                  <a:extLst>
                    <a:ext uri="{FF2B5EF4-FFF2-40B4-BE49-F238E27FC236}">
                      <a16:creationId xmlns:a16="http://schemas.microsoft.com/office/drawing/2014/main" id="{847D97A7-682A-7F57-D1E5-E2BC671163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83931" y="5162625"/>
                  <a:ext cx="333889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46" name="Rak koppling 1794">
                  <a:extLst>
                    <a:ext uri="{FF2B5EF4-FFF2-40B4-BE49-F238E27FC236}">
                      <a16:creationId xmlns:a16="http://schemas.microsoft.com/office/drawing/2014/main" id="{847D97A7-682A-7F57-D1E5-E2BC671163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83930" y="5232502"/>
                  <a:ext cx="333889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941" name="Rak koppling 1782">
                <a:extLst>
                  <a:ext uri="{FF2B5EF4-FFF2-40B4-BE49-F238E27FC236}">
                    <a16:creationId xmlns:a16="http://schemas.microsoft.com/office/drawing/2014/main" id="{E9DFD57D-D023-278B-9155-A037CE9A6C50}"/>
                  </a:ext>
                </a:extLst>
              </p:cNvPr>
              <p:cNvCxnSpPr/>
              <p:nvPr/>
            </p:nvCxnSpPr>
            <p:spPr>
              <a:xfrm flipH="1" flipV="1">
                <a:off x="4992939" y="4664337"/>
                <a:ext cx="0" cy="175903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942" name="Ellips 1783">
                <a:extLst>
                  <a:ext uri="{FF2B5EF4-FFF2-40B4-BE49-F238E27FC236}">
                    <a16:creationId xmlns:a16="http://schemas.microsoft.com/office/drawing/2014/main" id="{D6F1113C-0289-FA34-2D9E-D6B021871222}"/>
                  </a:ext>
                </a:extLst>
              </p:cNvPr>
              <p:cNvSpPr/>
              <p:nvPr/>
            </p:nvSpPr>
            <p:spPr>
              <a:xfrm flipH="1">
                <a:off x="4970512" y="4616201"/>
                <a:ext cx="44854" cy="44854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55" name="Group 854"/>
            <p:cNvGrpSpPr/>
            <p:nvPr/>
          </p:nvGrpSpPr>
          <p:grpSpPr>
            <a:xfrm>
              <a:off x="6135018" y="3110980"/>
              <a:ext cx="794286" cy="836248"/>
              <a:chOff x="4736065" y="4616201"/>
              <a:chExt cx="459979" cy="484279"/>
            </a:xfrm>
          </p:grpSpPr>
          <p:grpSp>
            <p:nvGrpSpPr>
              <p:cNvPr id="925" name="Group 924"/>
              <p:cNvGrpSpPr/>
              <p:nvPr/>
            </p:nvGrpSpPr>
            <p:grpSpPr>
              <a:xfrm>
                <a:off x="4736065" y="4840892"/>
                <a:ext cx="459979" cy="259588"/>
                <a:chOff x="3002694" y="5162625"/>
                <a:chExt cx="459979" cy="259588"/>
              </a:xfrm>
            </p:grpSpPr>
            <p:grpSp>
              <p:nvGrpSpPr>
                <p:cNvPr id="928" name="Group 927"/>
                <p:cNvGrpSpPr/>
                <p:nvPr/>
              </p:nvGrpSpPr>
              <p:grpSpPr>
                <a:xfrm>
                  <a:off x="3002694" y="5245606"/>
                  <a:ext cx="459979" cy="176607"/>
                  <a:chOff x="8009885" y="4074191"/>
                  <a:chExt cx="459979" cy="176607"/>
                </a:xfrm>
              </p:grpSpPr>
              <p:cxnSp>
                <p:nvCxnSpPr>
                  <p:cNvPr id="932" name="Rak koppling 1793">
                    <a:extLst>
                      <a:ext uri="{FF2B5EF4-FFF2-40B4-BE49-F238E27FC236}">
                        <a16:creationId xmlns:a16="http://schemas.microsoft.com/office/drawing/2014/main" id="{ABA1C012-5EA5-2C56-E0EC-AD741E7280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374230" y="4074488"/>
                    <a:ext cx="0" cy="59709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33" name="Rak koppling 1794">
                    <a:extLst>
                      <a:ext uri="{FF2B5EF4-FFF2-40B4-BE49-F238E27FC236}">
                        <a16:creationId xmlns:a16="http://schemas.microsoft.com/office/drawing/2014/main" id="{847D97A7-682A-7F57-D1E5-E2BC671163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161728" y="4074191"/>
                    <a:ext cx="214321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34" name="Rak koppling 1792">
                    <a:extLst>
                      <a:ext uri="{FF2B5EF4-FFF2-40B4-BE49-F238E27FC236}">
                        <a16:creationId xmlns:a16="http://schemas.microsoft.com/office/drawing/2014/main" id="{AEEC8139-1E62-2235-9C57-AC9F2950C5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163914" y="4074197"/>
                    <a:ext cx="0" cy="59709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35" name="Rak koppling 1788">
                    <a:extLst>
                      <a:ext uri="{FF2B5EF4-FFF2-40B4-BE49-F238E27FC236}">
                        <a16:creationId xmlns:a16="http://schemas.microsoft.com/office/drawing/2014/main" id="{3DE0ABC0-5AAB-0A49-A702-140E2353FE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68712" y="4136361"/>
                    <a:ext cx="75908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36" name="Rak koppling 1789">
                    <a:extLst>
                      <a:ext uri="{FF2B5EF4-FFF2-40B4-BE49-F238E27FC236}">
                        <a16:creationId xmlns:a16="http://schemas.microsoft.com/office/drawing/2014/main" id="{2534B1AE-24FA-9B06-6D32-D791EA1C9B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409483" y="4171635"/>
                    <a:ext cx="75908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37" name="Rak koppling 1790">
                    <a:extLst>
                      <a:ext uri="{FF2B5EF4-FFF2-40B4-BE49-F238E27FC236}">
                        <a16:creationId xmlns:a16="http://schemas.microsoft.com/office/drawing/2014/main" id="{6B7B405C-45BE-F20C-1A87-C1D2EE2333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8050807" y="4125947"/>
                    <a:ext cx="122727" cy="3656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938" name="Ellips 1785">
                    <a:extLst>
                      <a:ext uri="{FF2B5EF4-FFF2-40B4-BE49-F238E27FC236}">
                        <a16:creationId xmlns:a16="http://schemas.microsoft.com/office/drawing/2014/main" id="{C522C8C0-7B4D-EC35-8D61-1170393925D4}"/>
                      </a:ext>
                    </a:extLst>
                  </p:cNvPr>
                  <p:cNvSpPr/>
                  <p:nvPr/>
                </p:nvSpPr>
                <p:spPr>
                  <a:xfrm flipH="1">
                    <a:off x="8425010" y="4205944"/>
                    <a:ext cx="44854" cy="44854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>
                        <a:shade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39" name="Ellips 1786">
                    <a:extLst>
                      <a:ext uri="{FF2B5EF4-FFF2-40B4-BE49-F238E27FC236}">
                        <a16:creationId xmlns:a16="http://schemas.microsoft.com/office/drawing/2014/main" id="{6A839F94-1A33-6BBE-3870-06884F68F8E1}"/>
                      </a:ext>
                    </a:extLst>
                  </p:cNvPr>
                  <p:cNvSpPr/>
                  <p:nvPr/>
                </p:nvSpPr>
                <p:spPr>
                  <a:xfrm flipH="1">
                    <a:off x="8009885" y="4107186"/>
                    <a:ext cx="44854" cy="44854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>
                        <a:shade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29" name="Rectangle 928"/>
                <p:cNvSpPr/>
                <p:nvPr/>
              </p:nvSpPr>
              <p:spPr>
                <a:xfrm>
                  <a:off x="3139367" y="5162625"/>
                  <a:ext cx="244657" cy="69877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930" name="Rak koppling 1794">
                  <a:extLst>
                    <a:ext uri="{FF2B5EF4-FFF2-40B4-BE49-F238E27FC236}">
                      <a16:creationId xmlns:a16="http://schemas.microsoft.com/office/drawing/2014/main" id="{847D97A7-682A-7F57-D1E5-E2BC671163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83931" y="5162625"/>
                  <a:ext cx="333889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31" name="Rak koppling 1794">
                  <a:extLst>
                    <a:ext uri="{FF2B5EF4-FFF2-40B4-BE49-F238E27FC236}">
                      <a16:creationId xmlns:a16="http://schemas.microsoft.com/office/drawing/2014/main" id="{847D97A7-682A-7F57-D1E5-E2BC671163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83930" y="5232502"/>
                  <a:ext cx="333889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926" name="Rak koppling 1782">
                <a:extLst>
                  <a:ext uri="{FF2B5EF4-FFF2-40B4-BE49-F238E27FC236}">
                    <a16:creationId xmlns:a16="http://schemas.microsoft.com/office/drawing/2014/main" id="{E9DFD57D-D023-278B-9155-A037CE9A6C50}"/>
                  </a:ext>
                </a:extLst>
              </p:cNvPr>
              <p:cNvCxnSpPr/>
              <p:nvPr/>
            </p:nvCxnSpPr>
            <p:spPr>
              <a:xfrm flipH="1" flipV="1">
                <a:off x="4992939" y="4664337"/>
                <a:ext cx="0" cy="175903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927" name="Ellips 1783">
                <a:extLst>
                  <a:ext uri="{FF2B5EF4-FFF2-40B4-BE49-F238E27FC236}">
                    <a16:creationId xmlns:a16="http://schemas.microsoft.com/office/drawing/2014/main" id="{D6F1113C-0289-FA34-2D9E-D6B021871222}"/>
                  </a:ext>
                </a:extLst>
              </p:cNvPr>
              <p:cNvSpPr/>
              <p:nvPr/>
            </p:nvSpPr>
            <p:spPr>
              <a:xfrm flipH="1">
                <a:off x="4970512" y="4616201"/>
                <a:ext cx="44854" cy="44854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56" name="Group 855"/>
            <p:cNvGrpSpPr/>
            <p:nvPr/>
          </p:nvGrpSpPr>
          <p:grpSpPr>
            <a:xfrm>
              <a:off x="6096291" y="1462998"/>
              <a:ext cx="794286" cy="836248"/>
              <a:chOff x="4736065" y="4616201"/>
              <a:chExt cx="459979" cy="484279"/>
            </a:xfrm>
          </p:grpSpPr>
          <p:grpSp>
            <p:nvGrpSpPr>
              <p:cNvPr id="910" name="Group 909"/>
              <p:cNvGrpSpPr/>
              <p:nvPr/>
            </p:nvGrpSpPr>
            <p:grpSpPr>
              <a:xfrm>
                <a:off x="4736065" y="4840892"/>
                <a:ext cx="459979" cy="259588"/>
                <a:chOff x="3002694" y="5162625"/>
                <a:chExt cx="459979" cy="259588"/>
              </a:xfrm>
            </p:grpSpPr>
            <p:grpSp>
              <p:nvGrpSpPr>
                <p:cNvPr id="913" name="Group 912"/>
                <p:cNvGrpSpPr/>
                <p:nvPr/>
              </p:nvGrpSpPr>
              <p:grpSpPr>
                <a:xfrm>
                  <a:off x="3002694" y="5245606"/>
                  <a:ext cx="459979" cy="176607"/>
                  <a:chOff x="8009885" y="4074191"/>
                  <a:chExt cx="459979" cy="176607"/>
                </a:xfrm>
              </p:grpSpPr>
              <p:cxnSp>
                <p:nvCxnSpPr>
                  <p:cNvPr id="917" name="Rak koppling 1793">
                    <a:extLst>
                      <a:ext uri="{FF2B5EF4-FFF2-40B4-BE49-F238E27FC236}">
                        <a16:creationId xmlns:a16="http://schemas.microsoft.com/office/drawing/2014/main" id="{ABA1C012-5EA5-2C56-E0EC-AD741E7280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374230" y="4074488"/>
                    <a:ext cx="0" cy="59709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18" name="Rak koppling 1794">
                    <a:extLst>
                      <a:ext uri="{FF2B5EF4-FFF2-40B4-BE49-F238E27FC236}">
                        <a16:creationId xmlns:a16="http://schemas.microsoft.com/office/drawing/2014/main" id="{847D97A7-682A-7F57-D1E5-E2BC671163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161728" y="4074191"/>
                    <a:ext cx="214321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19" name="Rak koppling 1792">
                    <a:extLst>
                      <a:ext uri="{FF2B5EF4-FFF2-40B4-BE49-F238E27FC236}">
                        <a16:creationId xmlns:a16="http://schemas.microsoft.com/office/drawing/2014/main" id="{AEEC8139-1E62-2235-9C57-AC9F2950C5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163914" y="4074197"/>
                    <a:ext cx="0" cy="59709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20" name="Rak koppling 1788">
                    <a:extLst>
                      <a:ext uri="{FF2B5EF4-FFF2-40B4-BE49-F238E27FC236}">
                        <a16:creationId xmlns:a16="http://schemas.microsoft.com/office/drawing/2014/main" id="{3DE0ABC0-5AAB-0A49-A702-140E2353FE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71529" y="4136361"/>
                    <a:ext cx="75908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21" name="Rak koppling 1789">
                    <a:extLst>
                      <a:ext uri="{FF2B5EF4-FFF2-40B4-BE49-F238E27FC236}">
                        <a16:creationId xmlns:a16="http://schemas.microsoft.com/office/drawing/2014/main" id="{2534B1AE-24FA-9B06-6D32-D791EA1C9B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409483" y="4171635"/>
                    <a:ext cx="75908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22" name="Rak koppling 1790">
                    <a:extLst>
                      <a:ext uri="{FF2B5EF4-FFF2-40B4-BE49-F238E27FC236}">
                        <a16:creationId xmlns:a16="http://schemas.microsoft.com/office/drawing/2014/main" id="{6B7B405C-45BE-F20C-1A87-C1D2EE2333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21360000">
                    <a:off x="8050949" y="4125545"/>
                    <a:ext cx="116081" cy="8136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923" name="Ellips 1786">
                    <a:extLst>
                      <a:ext uri="{FF2B5EF4-FFF2-40B4-BE49-F238E27FC236}">
                        <a16:creationId xmlns:a16="http://schemas.microsoft.com/office/drawing/2014/main" id="{6A839F94-1A33-6BBE-3870-06884F68F8E1}"/>
                      </a:ext>
                    </a:extLst>
                  </p:cNvPr>
                  <p:cNvSpPr/>
                  <p:nvPr/>
                </p:nvSpPr>
                <p:spPr>
                  <a:xfrm flipH="1">
                    <a:off x="8009885" y="4107186"/>
                    <a:ext cx="44854" cy="44854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>
                        <a:shade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24" name="Ellips 1785">
                    <a:extLst>
                      <a:ext uri="{FF2B5EF4-FFF2-40B4-BE49-F238E27FC236}">
                        <a16:creationId xmlns:a16="http://schemas.microsoft.com/office/drawing/2014/main" id="{C522C8C0-7B4D-EC35-8D61-1170393925D4}"/>
                      </a:ext>
                    </a:extLst>
                  </p:cNvPr>
                  <p:cNvSpPr/>
                  <p:nvPr/>
                </p:nvSpPr>
                <p:spPr>
                  <a:xfrm flipH="1">
                    <a:off x="8425010" y="4205944"/>
                    <a:ext cx="44854" cy="44854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>
                        <a:shade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14" name="Rectangle 913"/>
                <p:cNvSpPr/>
                <p:nvPr/>
              </p:nvSpPr>
              <p:spPr>
                <a:xfrm>
                  <a:off x="3139367" y="5162625"/>
                  <a:ext cx="244657" cy="69877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915" name="Rak koppling 1794">
                  <a:extLst>
                    <a:ext uri="{FF2B5EF4-FFF2-40B4-BE49-F238E27FC236}">
                      <a16:creationId xmlns:a16="http://schemas.microsoft.com/office/drawing/2014/main" id="{847D97A7-682A-7F57-D1E5-E2BC671163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83931" y="5162625"/>
                  <a:ext cx="333889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16" name="Rak koppling 1794">
                  <a:extLst>
                    <a:ext uri="{FF2B5EF4-FFF2-40B4-BE49-F238E27FC236}">
                      <a16:creationId xmlns:a16="http://schemas.microsoft.com/office/drawing/2014/main" id="{847D97A7-682A-7F57-D1E5-E2BC671163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83930" y="5232502"/>
                  <a:ext cx="333889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911" name="Rak koppling 1782">
                <a:extLst>
                  <a:ext uri="{FF2B5EF4-FFF2-40B4-BE49-F238E27FC236}">
                    <a16:creationId xmlns:a16="http://schemas.microsoft.com/office/drawing/2014/main" id="{E9DFD57D-D023-278B-9155-A037CE9A6C50}"/>
                  </a:ext>
                </a:extLst>
              </p:cNvPr>
              <p:cNvCxnSpPr/>
              <p:nvPr/>
            </p:nvCxnSpPr>
            <p:spPr>
              <a:xfrm flipH="1" flipV="1">
                <a:off x="4992939" y="4664337"/>
                <a:ext cx="0" cy="175903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912" name="Ellips 1783">
                <a:extLst>
                  <a:ext uri="{FF2B5EF4-FFF2-40B4-BE49-F238E27FC236}">
                    <a16:creationId xmlns:a16="http://schemas.microsoft.com/office/drawing/2014/main" id="{D6F1113C-0289-FA34-2D9E-D6B021871222}"/>
                  </a:ext>
                </a:extLst>
              </p:cNvPr>
              <p:cNvSpPr/>
              <p:nvPr/>
            </p:nvSpPr>
            <p:spPr>
              <a:xfrm flipH="1">
                <a:off x="4970512" y="4616201"/>
                <a:ext cx="44854" cy="44854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857" name="Group 856"/>
            <p:cNvGrpSpPr/>
            <p:nvPr/>
          </p:nvGrpSpPr>
          <p:grpSpPr>
            <a:xfrm>
              <a:off x="5179628" y="1469510"/>
              <a:ext cx="794286" cy="836248"/>
              <a:chOff x="4736065" y="4616201"/>
              <a:chExt cx="459979" cy="484279"/>
            </a:xfrm>
          </p:grpSpPr>
          <p:grpSp>
            <p:nvGrpSpPr>
              <p:cNvPr id="895" name="Group 894"/>
              <p:cNvGrpSpPr/>
              <p:nvPr/>
            </p:nvGrpSpPr>
            <p:grpSpPr>
              <a:xfrm>
                <a:off x="4736065" y="4840892"/>
                <a:ext cx="459979" cy="259588"/>
                <a:chOff x="3002694" y="5162625"/>
                <a:chExt cx="459979" cy="259588"/>
              </a:xfrm>
            </p:grpSpPr>
            <p:grpSp>
              <p:nvGrpSpPr>
                <p:cNvPr id="898" name="Group 897"/>
                <p:cNvGrpSpPr/>
                <p:nvPr/>
              </p:nvGrpSpPr>
              <p:grpSpPr>
                <a:xfrm>
                  <a:off x="3002694" y="5245606"/>
                  <a:ext cx="459979" cy="176607"/>
                  <a:chOff x="8009885" y="4074191"/>
                  <a:chExt cx="459979" cy="176607"/>
                </a:xfrm>
              </p:grpSpPr>
              <p:cxnSp>
                <p:nvCxnSpPr>
                  <p:cNvPr id="902" name="Rak koppling 1793">
                    <a:extLst>
                      <a:ext uri="{FF2B5EF4-FFF2-40B4-BE49-F238E27FC236}">
                        <a16:creationId xmlns:a16="http://schemas.microsoft.com/office/drawing/2014/main" id="{ABA1C012-5EA5-2C56-E0EC-AD741E72805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374230" y="4074488"/>
                    <a:ext cx="0" cy="59709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03" name="Rak koppling 1794">
                    <a:extLst>
                      <a:ext uri="{FF2B5EF4-FFF2-40B4-BE49-F238E27FC236}">
                        <a16:creationId xmlns:a16="http://schemas.microsoft.com/office/drawing/2014/main" id="{847D97A7-682A-7F57-D1E5-E2BC6711634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161728" y="4074191"/>
                    <a:ext cx="214321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04" name="Rak koppling 1792">
                    <a:extLst>
                      <a:ext uri="{FF2B5EF4-FFF2-40B4-BE49-F238E27FC236}">
                        <a16:creationId xmlns:a16="http://schemas.microsoft.com/office/drawing/2014/main" id="{AEEC8139-1E62-2235-9C57-AC9F2950C5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8163914" y="4074197"/>
                    <a:ext cx="0" cy="59709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05" name="Rak koppling 1788">
                    <a:extLst>
                      <a:ext uri="{FF2B5EF4-FFF2-40B4-BE49-F238E27FC236}">
                        <a16:creationId xmlns:a16="http://schemas.microsoft.com/office/drawing/2014/main" id="{3DE0ABC0-5AAB-0A49-A702-140E2353FE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371529" y="4136361"/>
                    <a:ext cx="75908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06" name="Rak koppling 1789">
                    <a:extLst>
                      <a:ext uri="{FF2B5EF4-FFF2-40B4-BE49-F238E27FC236}">
                        <a16:creationId xmlns:a16="http://schemas.microsoft.com/office/drawing/2014/main" id="{2534B1AE-24FA-9B06-6D32-D791EA1C9B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8409483" y="4171635"/>
                    <a:ext cx="75908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07" name="Rak koppling 1790">
                    <a:extLst>
                      <a:ext uri="{FF2B5EF4-FFF2-40B4-BE49-F238E27FC236}">
                        <a16:creationId xmlns:a16="http://schemas.microsoft.com/office/drawing/2014/main" id="{6B7B405C-45BE-F20C-1A87-C1D2EE23330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21360000">
                    <a:off x="8050949" y="4125545"/>
                    <a:ext cx="116081" cy="8136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sp>
                <p:nvSpPr>
                  <p:cNvPr id="908" name="Ellips 1786">
                    <a:extLst>
                      <a:ext uri="{FF2B5EF4-FFF2-40B4-BE49-F238E27FC236}">
                        <a16:creationId xmlns:a16="http://schemas.microsoft.com/office/drawing/2014/main" id="{6A839F94-1A33-6BBE-3870-06884F68F8E1}"/>
                      </a:ext>
                    </a:extLst>
                  </p:cNvPr>
                  <p:cNvSpPr/>
                  <p:nvPr/>
                </p:nvSpPr>
                <p:spPr>
                  <a:xfrm flipH="1">
                    <a:off x="8009885" y="4107186"/>
                    <a:ext cx="44854" cy="44854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>
                        <a:shade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09" name="Ellips 1785">
                    <a:extLst>
                      <a:ext uri="{FF2B5EF4-FFF2-40B4-BE49-F238E27FC236}">
                        <a16:creationId xmlns:a16="http://schemas.microsoft.com/office/drawing/2014/main" id="{C522C8C0-7B4D-EC35-8D61-1170393925D4}"/>
                      </a:ext>
                    </a:extLst>
                  </p:cNvPr>
                  <p:cNvSpPr/>
                  <p:nvPr/>
                </p:nvSpPr>
                <p:spPr>
                  <a:xfrm flipH="1">
                    <a:off x="8425010" y="4205944"/>
                    <a:ext cx="44854" cy="44854"/>
                  </a:xfrm>
                  <a:prstGeom prst="ellipse">
                    <a:avLst/>
                  </a:prstGeom>
                  <a:solidFill>
                    <a:sysClr val="windowText" lastClr="000000"/>
                  </a:solidFill>
                  <a:ln w="12700" cap="flat" cmpd="sng" algn="ctr">
                    <a:solidFill>
                      <a:sysClr val="windowText" lastClr="000000">
                        <a:shade val="50000"/>
                      </a:sysClr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sv-SE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899" name="Rectangle 898"/>
                <p:cNvSpPr/>
                <p:nvPr/>
              </p:nvSpPr>
              <p:spPr>
                <a:xfrm>
                  <a:off x="3139367" y="5162625"/>
                  <a:ext cx="244657" cy="69877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9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cxnSp>
              <p:nvCxnSpPr>
                <p:cNvPr id="900" name="Rak koppling 1794">
                  <a:extLst>
                    <a:ext uri="{FF2B5EF4-FFF2-40B4-BE49-F238E27FC236}">
                      <a16:creationId xmlns:a16="http://schemas.microsoft.com/office/drawing/2014/main" id="{847D97A7-682A-7F57-D1E5-E2BC671163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83931" y="5162625"/>
                  <a:ext cx="333889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901" name="Rak koppling 1794">
                  <a:extLst>
                    <a:ext uri="{FF2B5EF4-FFF2-40B4-BE49-F238E27FC236}">
                      <a16:creationId xmlns:a16="http://schemas.microsoft.com/office/drawing/2014/main" id="{847D97A7-682A-7F57-D1E5-E2BC671163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083930" y="5232502"/>
                  <a:ext cx="333889" cy="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cxnSp>
            <p:nvCxnSpPr>
              <p:cNvPr id="896" name="Rak koppling 1782">
                <a:extLst>
                  <a:ext uri="{FF2B5EF4-FFF2-40B4-BE49-F238E27FC236}">
                    <a16:creationId xmlns:a16="http://schemas.microsoft.com/office/drawing/2014/main" id="{E9DFD57D-D023-278B-9155-A037CE9A6C50}"/>
                  </a:ext>
                </a:extLst>
              </p:cNvPr>
              <p:cNvCxnSpPr/>
              <p:nvPr/>
            </p:nvCxnSpPr>
            <p:spPr>
              <a:xfrm flipH="1" flipV="1">
                <a:off x="4992939" y="4664337"/>
                <a:ext cx="0" cy="175903"/>
              </a:xfrm>
              <a:prstGeom prst="line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897" name="Ellips 1783">
                <a:extLst>
                  <a:ext uri="{FF2B5EF4-FFF2-40B4-BE49-F238E27FC236}">
                    <a16:creationId xmlns:a16="http://schemas.microsoft.com/office/drawing/2014/main" id="{D6F1113C-0289-FA34-2D9E-D6B021871222}"/>
                  </a:ext>
                </a:extLst>
              </p:cNvPr>
              <p:cNvSpPr/>
              <p:nvPr/>
            </p:nvSpPr>
            <p:spPr>
              <a:xfrm flipH="1">
                <a:off x="4970512" y="4616201"/>
                <a:ext cx="44854" cy="44854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62" name="TextBox 236">
              <a:extLst>
                <a:ext uri="{FF2B5EF4-FFF2-40B4-BE49-F238E27FC236}">
                  <a16:creationId xmlns:a16="http://schemas.microsoft.com/office/drawing/2014/main" id="{F56A6CD5-6381-0878-7900-6606450FE78D}"/>
                </a:ext>
              </a:extLst>
            </p:cNvPr>
            <p:cNvSpPr txBox="1"/>
            <p:nvPr/>
          </p:nvSpPr>
          <p:spPr>
            <a:xfrm>
              <a:off x="6123949" y="975187"/>
              <a:ext cx="768159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(2,1)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3" name="TextBox 236">
              <a:extLst>
                <a:ext uri="{FF2B5EF4-FFF2-40B4-BE49-F238E27FC236}">
                  <a16:creationId xmlns:a16="http://schemas.microsoft.com/office/drawing/2014/main" id="{F56A6CD5-6381-0878-7900-6606450FE78D}"/>
                </a:ext>
              </a:extLst>
            </p:cNvPr>
            <p:cNvSpPr txBox="1"/>
            <p:nvPr/>
          </p:nvSpPr>
          <p:spPr>
            <a:xfrm>
              <a:off x="6116312" y="2578154"/>
              <a:ext cx="768159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(2,2)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8" name="TextBox 63">
              <a:extLst>
                <a:ext uri="{FF2B5EF4-FFF2-40B4-BE49-F238E27FC236}">
                  <a16:creationId xmlns:a16="http://schemas.microsoft.com/office/drawing/2014/main" id="{BBABB1CA-C07E-DDD8-8ACF-3EF300FCD7DB}"/>
                </a:ext>
              </a:extLst>
            </p:cNvPr>
            <p:cNvSpPr txBox="1"/>
            <p:nvPr/>
          </p:nvSpPr>
          <p:spPr>
            <a:xfrm rot="16004260" flipH="1">
              <a:off x="7440471" y="1972190"/>
              <a:ext cx="318991" cy="637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0" name="TextBox 14">
              <a:extLst>
                <a:ext uri="{FF2B5EF4-FFF2-40B4-BE49-F238E27FC236}">
                  <a16:creationId xmlns:a16="http://schemas.microsoft.com/office/drawing/2014/main" id="{4BE7A26E-690F-0DF7-5647-529853C7F287}"/>
                </a:ext>
              </a:extLst>
            </p:cNvPr>
            <p:cNvSpPr txBox="1"/>
            <p:nvPr/>
          </p:nvSpPr>
          <p:spPr>
            <a:xfrm rot="16200000" flipH="1">
              <a:off x="7684675" y="3601207"/>
              <a:ext cx="318991" cy="6377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0" name="TextBox 236">
              <a:extLst>
                <a:ext uri="{FF2B5EF4-FFF2-40B4-BE49-F238E27FC236}">
                  <a16:creationId xmlns:a16="http://schemas.microsoft.com/office/drawing/2014/main" id="{F56A6CD5-6381-0878-7900-6606450FE78D}"/>
                </a:ext>
              </a:extLst>
            </p:cNvPr>
            <p:cNvSpPr txBox="1"/>
            <p:nvPr/>
          </p:nvSpPr>
          <p:spPr>
            <a:xfrm>
              <a:off x="5198412" y="2580933"/>
              <a:ext cx="768159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(2,1)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1" name="TextBox 236">
              <a:extLst>
                <a:ext uri="{FF2B5EF4-FFF2-40B4-BE49-F238E27FC236}">
                  <a16:creationId xmlns:a16="http://schemas.microsoft.com/office/drawing/2014/main" id="{F56A6CD5-6381-0878-7900-6606450FE78D}"/>
                </a:ext>
              </a:extLst>
            </p:cNvPr>
            <p:cNvSpPr txBox="1"/>
            <p:nvPr/>
          </p:nvSpPr>
          <p:spPr>
            <a:xfrm>
              <a:off x="5179048" y="983400"/>
              <a:ext cx="768159" cy="461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(1,1)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7" name="TextBox 886"/>
            <p:cNvSpPr txBox="1"/>
            <p:nvPr/>
          </p:nvSpPr>
          <p:spPr>
            <a:xfrm>
              <a:off x="3533908" y="941740"/>
              <a:ext cx="1623978" cy="10046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de-DE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Selected Cell: </a:t>
              </a:r>
              <a:endPara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347" name="Picture 234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040" y="21891352"/>
            <a:ext cx="4032000" cy="4032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0B09A8-CAE7-9C3A-308E-6965F5081D3C}"/>
              </a:ext>
            </a:extLst>
          </p:cNvPr>
          <p:cNvSpPr/>
          <p:nvPr/>
        </p:nvSpPr>
        <p:spPr>
          <a:xfrm>
            <a:off x="739101" y="7824065"/>
            <a:ext cx="8071482" cy="9621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Concept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393D2F-E19E-50C5-5D4A-0956AEF2EBB0}"/>
              </a:ext>
            </a:extLst>
          </p:cNvPr>
          <p:cNvSpPr/>
          <p:nvPr/>
        </p:nvSpPr>
        <p:spPr>
          <a:xfrm>
            <a:off x="9105273" y="7842229"/>
            <a:ext cx="10361503" cy="9621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Short-Term </a:t>
            </a:r>
            <a:r>
              <a:rPr lang="de-DE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Plasticity</a:t>
            </a:r>
            <a:endParaRPr lang="en-D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D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85B24A-B87D-2A9C-B607-B7C1E21D1446}"/>
              </a:ext>
            </a:extLst>
          </p:cNvPr>
          <p:cNvSpPr/>
          <p:nvPr/>
        </p:nvSpPr>
        <p:spPr>
          <a:xfrm>
            <a:off x="19790042" y="7851692"/>
            <a:ext cx="9391213" cy="9621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Memory-Logic</a:t>
            </a:r>
            <a:endParaRPr lang="en-D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C7BFB6-F1CC-BE61-7193-A0F06442631E}"/>
              </a:ext>
            </a:extLst>
          </p:cNvPr>
          <p:cNvSpPr/>
          <p:nvPr/>
        </p:nvSpPr>
        <p:spPr>
          <a:xfrm>
            <a:off x="19767847" y="16358607"/>
            <a:ext cx="9414739" cy="9621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Synapse Array</a:t>
            </a:r>
            <a:endParaRPr lang="en-D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F67DB2-F422-2584-6CD7-1829FD092D37}"/>
              </a:ext>
            </a:extLst>
          </p:cNvPr>
          <p:cNvSpPr/>
          <p:nvPr/>
        </p:nvSpPr>
        <p:spPr>
          <a:xfrm>
            <a:off x="19767847" y="25704568"/>
            <a:ext cx="9413408" cy="9621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Neuron</a:t>
            </a:r>
            <a:endParaRPr lang="en-D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9" name="Rechteck 169"/>
          <p:cNvSpPr/>
          <p:nvPr/>
        </p:nvSpPr>
        <p:spPr>
          <a:xfrm>
            <a:off x="19948918" y="39252595"/>
            <a:ext cx="8604249" cy="723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l"/>
            <a:r>
              <a:rPr lang="en-US" sz="3600" b="1" dirty="0" smtClean="0">
                <a:solidFill>
                  <a:srgbClr val="006A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de-DE" sz="3600" b="1" dirty="0">
              <a:solidFill>
                <a:srgbClr val="006A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C50B09A8-CAE7-9C3A-308E-6965F5081D3C}"/>
              </a:ext>
            </a:extLst>
          </p:cNvPr>
          <p:cNvSpPr/>
          <p:nvPr/>
        </p:nvSpPr>
        <p:spPr>
          <a:xfrm>
            <a:off x="742669" y="27861827"/>
            <a:ext cx="8071482" cy="9621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Curve</a:t>
            </a:r>
            <a:endParaRPr lang="en-D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C50B09A8-CAE7-9C3A-308E-6965F5081D3C}"/>
              </a:ext>
            </a:extLst>
          </p:cNvPr>
          <p:cNvSpPr/>
          <p:nvPr/>
        </p:nvSpPr>
        <p:spPr>
          <a:xfrm>
            <a:off x="9105273" y="33884169"/>
            <a:ext cx="10440466" cy="9621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D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6" name="Rectangle 315">
            <a:extLst>
              <a:ext uri="{FF2B5EF4-FFF2-40B4-BE49-F238E27FC236}">
                <a16:creationId xmlns:a16="http://schemas.microsoft.com/office/drawing/2014/main" id="{C50B09A8-CAE7-9C3A-308E-6965F5081D3C}"/>
              </a:ext>
            </a:extLst>
          </p:cNvPr>
          <p:cNvSpPr/>
          <p:nvPr/>
        </p:nvSpPr>
        <p:spPr>
          <a:xfrm>
            <a:off x="9074328" y="19936643"/>
            <a:ext cx="10481259" cy="9621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Long-Term Plasticity</a:t>
            </a:r>
            <a:endParaRPr lang="en-D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" name="Rechteck 21">
            <a:extLst>
              <a:ext uri="{FF2B5EF4-FFF2-40B4-BE49-F238E27FC236}">
                <a16:creationId xmlns:a16="http://schemas.microsoft.com/office/drawing/2014/main" id="{C8182101-7450-9789-A38B-0647E3CFC74F}"/>
              </a:ext>
            </a:extLst>
          </p:cNvPr>
          <p:cNvSpPr/>
          <p:nvPr/>
        </p:nvSpPr>
        <p:spPr>
          <a:xfrm>
            <a:off x="10045226" y="21122897"/>
            <a:ext cx="4068632" cy="4308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Holes as neurotransmitter</a:t>
            </a:r>
          </a:p>
        </p:txBody>
      </p:sp>
      <p:grpSp>
        <p:nvGrpSpPr>
          <p:cNvPr id="101" name="Group 100"/>
          <p:cNvGrpSpPr/>
          <p:nvPr/>
        </p:nvGrpSpPr>
        <p:grpSpPr>
          <a:xfrm>
            <a:off x="14092167" y="21124352"/>
            <a:ext cx="5481201" cy="5309663"/>
            <a:chOff x="14012655" y="21124352"/>
            <a:chExt cx="5481201" cy="5309663"/>
          </a:xfrm>
        </p:grpSpPr>
        <p:sp>
          <p:nvSpPr>
            <p:cNvPr id="289" name="Rectangle 288"/>
            <p:cNvSpPr/>
            <p:nvPr/>
          </p:nvSpPr>
          <p:spPr>
            <a:xfrm>
              <a:off x="16921183" y="21764113"/>
              <a:ext cx="2387741" cy="3986657"/>
            </a:xfrm>
            <a:prstGeom prst="rect">
              <a:avLst/>
            </a:prstGeom>
            <a:solidFill>
              <a:srgbClr val="CEADA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0" name="Rectangle 289"/>
            <p:cNvSpPr/>
            <p:nvPr/>
          </p:nvSpPr>
          <p:spPr>
            <a:xfrm>
              <a:off x="14968621" y="21764112"/>
              <a:ext cx="1968607" cy="3985256"/>
            </a:xfrm>
            <a:prstGeom prst="rect">
              <a:avLst/>
            </a:prstGeom>
            <a:solidFill>
              <a:srgbClr val="71B5C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452" name="Object 451" descr="Project Path: C:\Users\a.grenmyr\Documents\OriginLab\User Files\.opju&#10;PE Folder: //&#10;Short Name: Graph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7100132"/>
                </p:ext>
              </p:extLst>
            </p:nvPr>
          </p:nvGraphicFramePr>
          <p:xfrm>
            <a:off x="14012655" y="22372208"/>
            <a:ext cx="5306757" cy="40618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83" name="Graph" r:id="rId33" imgW="3920760" imgH="3000960" progId="Origin95.Graph">
                    <p:embed/>
                  </p:oleObj>
                </mc:Choice>
                <mc:Fallback>
                  <p:oleObj name="Graph" r:id="rId33" imgW="3920760" imgH="3000960" progId="Origin95.Graph">
                    <p:embed/>
                    <p:pic>
                      <p:nvPicPr>
                        <p:cNvPr id="2" name="Object 1" descr="Project Path: C:\Users\a.grenmyr\Documents\OriginLab\User Files\.opju&#10;PE Folder: //&#10;Short Name: Graph1"/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14012655" y="22372208"/>
                          <a:ext cx="5306757" cy="406180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1" name="textruta 42">
              <a:extLst>
                <a:ext uri="{FF2B5EF4-FFF2-40B4-BE49-F238E27FC236}">
                  <a16:creationId xmlns:a16="http://schemas.microsoft.com/office/drawing/2014/main" id="{ECED4F54-9F78-6C5D-5CA4-64F21242D7F9}"/>
                </a:ext>
              </a:extLst>
            </p:cNvPr>
            <p:cNvSpPr txBox="1"/>
            <p:nvPr/>
          </p:nvSpPr>
          <p:spPr>
            <a:xfrm>
              <a:off x="14884257" y="22239394"/>
              <a:ext cx="1117787" cy="5324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+0.5V</a:t>
              </a:r>
            </a:p>
          </p:txBody>
        </p:sp>
        <p:pic>
          <p:nvPicPr>
            <p:cNvPr id="292" name="Picture 291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16012950" y="21886980"/>
              <a:ext cx="1832631" cy="1030854"/>
            </a:xfrm>
            <a:prstGeom prst="rect">
              <a:avLst/>
            </a:prstGeom>
          </p:spPr>
        </p:pic>
        <p:sp>
          <p:nvSpPr>
            <p:cNvPr id="293" name="TextBox 292"/>
            <p:cNvSpPr txBox="1"/>
            <p:nvPr/>
          </p:nvSpPr>
          <p:spPr>
            <a:xfrm>
              <a:off x="16068140" y="22472543"/>
              <a:ext cx="882875" cy="4698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.5</a:t>
              </a:r>
              <a:r>
                <a:rPr kumimoji="0" lang="en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µ</a:t>
              </a: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TextBox 293"/>
            <p:cNvSpPr txBox="1"/>
            <p:nvPr/>
          </p:nvSpPr>
          <p:spPr>
            <a:xfrm flipH="1">
              <a:off x="17294141" y="22738576"/>
              <a:ext cx="995776" cy="469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.5</a:t>
              </a:r>
              <a:r>
                <a:rPr kumimoji="0" lang="en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µ</a:t>
              </a: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5" name="TextBox 294"/>
            <p:cNvSpPr txBox="1"/>
            <p:nvPr/>
          </p:nvSpPr>
          <p:spPr>
            <a:xfrm>
              <a:off x="15518770" y="21648340"/>
              <a:ext cx="882875" cy="4698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.5</a:t>
              </a:r>
              <a:r>
                <a:rPr kumimoji="0" lang="en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µ</a:t>
              </a: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6" name="TextBox 295"/>
            <p:cNvSpPr txBox="1"/>
            <p:nvPr/>
          </p:nvSpPr>
          <p:spPr>
            <a:xfrm>
              <a:off x="16983526" y="21860373"/>
              <a:ext cx="969611" cy="469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.5</a:t>
              </a:r>
              <a:r>
                <a:rPr kumimoji="0" lang="en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µ</a:t>
              </a: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7" name="TextBox 296"/>
            <p:cNvSpPr txBox="1"/>
            <p:nvPr/>
          </p:nvSpPr>
          <p:spPr>
            <a:xfrm>
              <a:off x="17579857" y="23283654"/>
              <a:ext cx="1627412" cy="4510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kumimoji="0" lang="de-DE" sz="2400" b="1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kumimoji="0" lang="de-DE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= 1.0V</a:t>
              </a:r>
              <a:endPara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0" name="textruta 42">
              <a:extLst>
                <a:ext uri="{FF2B5EF4-FFF2-40B4-BE49-F238E27FC236}">
                  <a16:creationId xmlns:a16="http://schemas.microsoft.com/office/drawing/2014/main" id="{ECED4F54-9F78-6C5D-5CA4-64F21242D7F9}"/>
                </a:ext>
              </a:extLst>
            </p:cNvPr>
            <p:cNvSpPr txBox="1"/>
            <p:nvPr/>
          </p:nvSpPr>
          <p:spPr>
            <a:xfrm>
              <a:off x="18068237" y="22233798"/>
              <a:ext cx="1094638" cy="532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-0.3V</a:t>
              </a:r>
            </a:p>
          </p:txBody>
        </p:sp>
        <p:sp>
          <p:nvSpPr>
            <p:cNvPr id="318" name="Rechteck 21">
              <a:extLst>
                <a:ext uri="{FF2B5EF4-FFF2-40B4-BE49-F238E27FC236}">
                  <a16:creationId xmlns:a16="http://schemas.microsoft.com/office/drawing/2014/main" id="{C8182101-7450-9789-A38B-0647E3CFC74F}"/>
                </a:ext>
              </a:extLst>
            </p:cNvPr>
            <p:cNvSpPr/>
            <p:nvPr/>
          </p:nvSpPr>
          <p:spPr>
            <a:xfrm>
              <a:off x="14841023" y="21124352"/>
              <a:ext cx="4652833" cy="430887"/>
            </a:xfrm>
            <a:prstGeom prst="rect">
              <a:avLst/>
            </a:prstGeom>
          </p:spPr>
          <p:txBody>
            <a:bodyPr wrap="square" lIns="0" tIns="0" rIns="0" bIns="0" anchor="t">
              <a:spAutoFit/>
            </a:bodyPr>
            <a:lstStyle/>
            <a:p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Electrons as neurotransmitter 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4" name="TextBox 323"/>
          <p:cNvSpPr txBox="1"/>
          <p:nvPr/>
        </p:nvSpPr>
        <p:spPr>
          <a:xfrm>
            <a:off x="6903068" y="20710118"/>
            <a:ext cx="458780" cy="50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2" name="Rectangle 501">
            <a:extLst>
              <a:ext uri="{FF2B5EF4-FFF2-40B4-BE49-F238E27FC236}">
                <a16:creationId xmlns:a16="http://schemas.microsoft.com/office/drawing/2014/main" id="{7F393D2F-E19E-50C5-5D4A-0956AEF2EBB0}"/>
              </a:ext>
            </a:extLst>
          </p:cNvPr>
          <p:cNvSpPr/>
          <p:nvPr/>
        </p:nvSpPr>
        <p:spPr>
          <a:xfrm>
            <a:off x="744330" y="20369024"/>
            <a:ext cx="8091098" cy="9621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Scaled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100nm Fe-SBFET</a:t>
            </a:r>
          </a:p>
          <a:p>
            <a:pPr algn="ctr"/>
            <a:endParaRPr lang="en-DE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71" name="Straight Connector 18">
            <a:extLst>
              <a:ext uri="{FF2B5EF4-FFF2-40B4-BE49-F238E27FC236}">
                <a16:creationId xmlns:a16="http://schemas.microsoft.com/office/drawing/2014/main" id="{839A97A2-CF2A-D439-E6ED-F9CF406DE9DB}"/>
              </a:ext>
            </a:extLst>
          </p:cNvPr>
          <p:cNvCxnSpPr>
            <a:cxnSpLocks/>
            <a:stCxn id="892" idx="4"/>
          </p:cNvCxnSpPr>
          <p:nvPr/>
        </p:nvCxnSpPr>
        <p:spPr>
          <a:xfrm flipV="1">
            <a:off x="23926615" y="29366150"/>
            <a:ext cx="2334593" cy="9658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8" name="Rechteck 21"/>
          <p:cNvSpPr/>
          <p:nvPr/>
        </p:nvSpPr>
        <p:spPr>
          <a:xfrm>
            <a:off x="1729261" y="40741733"/>
            <a:ext cx="786574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curve of the 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four-terminal Fe-SBFET. 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9" name="Textfeld 16"/>
          <p:cNvSpPr txBox="1"/>
          <p:nvPr/>
        </p:nvSpPr>
        <p:spPr>
          <a:xfrm>
            <a:off x="20088447" y="40680111"/>
            <a:ext cx="866082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40000" indent="-540000" algn="just" defTabSz="360000">
              <a:tabLst>
                <a:tab pos="540000" algn="l"/>
              </a:tabLst>
            </a:pPr>
            <a:r>
              <a:rPr lang="de-DE" sz="2400" dirty="0" smtClean="0">
                <a:solidFill>
                  <a:srgbClr val="006A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de-DE" sz="2400" i="1" dirty="0" smtClean="0">
                <a:solidFill>
                  <a:srgbClr val="006A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</a:t>
            </a:r>
            <a:r>
              <a:rPr lang="de-DE" sz="2400" i="1" dirty="0">
                <a:solidFill>
                  <a:srgbClr val="006A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i="1" dirty="0" smtClean="0">
                <a:solidFill>
                  <a:srgbClr val="006A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F,. et al, Adv</a:t>
            </a:r>
            <a:r>
              <a:rPr lang="de-DE" sz="2400" i="1" dirty="0">
                <a:solidFill>
                  <a:srgbClr val="006A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Electron. Mater. 2023, 9, 2201155.</a:t>
            </a:r>
            <a:endParaRPr lang="de-DE" sz="2400" dirty="0" smtClean="0">
              <a:solidFill>
                <a:srgbClr val="006AB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2177531" y="35348180"/>
            <a:ext cx="5271675" cy="5220000"/>
          </a:xfrm>
          <a:prstGeom prst="rect">
            <a:avLst/>
          </a:prstGeom>
        </p:spPr>
      </p:pic>
      <p:sp>
        <p:nvSpPr>
          <p:cNvPr id="85" name="Rectangle 84"/>
          <p:cNvSpPr/>
          <p:nvPr/>
        </p:nvSpPr>
        <p:spPr>
          <a:xfrm>
            <a:off x="19786722" y="38129544"/>
            <a:ext cx="9548261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A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</a:p>
          <a:p>
            <a:r>
              <a:rPr lang="en-US" sz="2400" dirty="0">
                <a:solidFill>
                  <a:srgbClr val="006AB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work was partially supported by the Federal Ministry of Education and Research (BMBF, Germany) in the project NEUROTEC (16ME0398K).</a:t>
            </a:r>
          </a:p>
        </p:txBody>
      </p:sp>
      <p:sp>
        <p:nvSpPr>
          <p:cNvPr id="981" name="Rechteck 21">
            <a:extLst>
              <a:ext uri="{FF2B5EF4-FFF2-40B4-BE49-F238E27FC236}">
                <a16:creationId xmlns:a16="http://schemas.microsoft.com/office/drawing/2014/main" id="{C8182101-7450-9789-A38B-0647E3CFC74F}"/>
              </a:ext>
            </a:extLst>
          </p:cNvPr>
          <p:cNvSpPr/>
          <p:nvPr/>
        </p:nvSpPr>
        <p:spPr>
          <a:xfrm>
            <a:off x="15275907" y="9021089"/>
            <a:ext cx="4230313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just"/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Electrons as neurotransmitter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2" name="Rechteck 21">
            <a:extLst>
              <a:ext uri="{FF2B5EF4-FFF2-40B4-BE49-F238E27FC236}">
                <a16:creationId xmlns:a16="http://schemas.microsoft.com/office/drawing/2014/main" id="{C8182101-7450-9789-A38B-0647E3CFC74F}"/>
              </a:ext>
            </a:extLst>
          </p:cNvPr>
          <p:cNvSpPr/>
          <p:nvPr/>
        </p:nvSpPr>
        <p:spPr>
          <a:xfrm>
            <a:off x="10924849" y="9021587"/>
            <a:ext cx="3721389" cy="36933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just"/>
            <a:r>
              <a:rPr lang="de-DE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Holes as neurotransmitter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" name="Rectangle 1023"/>
          <p:cNvSpPr/>
          <p:nvPr/>
        </p:nvSpPr>
        <p:spPr>
          <a:xfrm>
            <a:off x="27550364" y="26777329"/>
            <a:ext cx="1552528" cy="290722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19839226" y="26693095"/>
            <a:ext cx="9135907" cy="3528000"/>
            <a:chOff x="20220226" y="26693095"/>
            <a:chExt cx="9135907" cy="3528000"/>
          </a:xfrm>
        </p:grpSpPr>
        <p:grpSp>
          <p:nvGrpSpPr>
            <p:cNvPr id="89" name="Group 88"/>
            <p:cNvGrpSpPr/>
            <p:nvPr/>
          </p:nvGrpSpPr>
          <p:grpSpPr>
            <a:xfrm>
              <a:off x="28891910" y="28021025"/>
              <a:ext cx="361524" cy="382322"/>
              <a:chOff x="28547997" y="27839384"/>
              <a:chExt cx="361524" cy="382322"/>
            </a:xfrm>
          </p:grpSpPr>
          <p:cxnSp>
            <p:nvCxnSpPr>
              <p:cNvPr id="1002" name="Straight Connector 19">
                <a:extLst>
                  <a:ext uri="{FF2B5EF4-FFF2-40B4-BE49-F238E27FC236}">
                    <a16:creationId xmlns:a16="http://schemas.microsoft.com/office/drawing/2014/main" id="{F6A4A7F7-6133-9DC9-7F6B-5B10BAF59D35}"/>
                  </a:ext>
                </a:extLst>
              </p:cNvPr>
              <p:cNvCxnSpPr/>
              <p:nvPr/>
            </p:nvCxnSpPr>
            <p:spPr>
              <a:xfrm rot="60000" flipH="1" flipV="1">
                <a:off x="28877791" y="27860182"/>
                <a:ext cx="10982" cy="361524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3" name="Straight Connector 19">
                <a:extLst>
                  <a:ext uri="{FF2B5EF4-FFF2-40B4-BE49-F238E27FC236}">
                    <a16:creationId xmlns:a16="http://schemas.microsoft.com/office/drawing/2014/main" id="{F6A4A7F7-6133-9DC9-7F6B-5B10BAF59D35}"/>
                  </a:ext>
                </a:extLst>
              </p:cNvPr>
              <p:cNvCxnSpPr/>
              <p:nvPr/>
            </p:nvCxnSpPr>
            <p:spPr>
              <a:xfrm rot="5460000" flipH="1" flipV="1">
                <a:off x="28723268" y="27664113"/>
                <a:ext cx="10982" cy="361524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5" name="TextBox 148">
              <a:extLst>
                <a:ext uri="{FF2B5EF4-FFF2-40B4-BE49-F238E27FC236}">
                  <a16:creationId xmlns:a16="http://schemas.microsoft.com/office/drawing/2014/main" id="{AF3330BD-23DB-7AAA-E231-543667BBDEBE}"/>
                </a:ext>
              </a:extLst>
            </p:cNvPr>
            <p:cNvSpPr txBox="1"/>
            <p:nvPr/>
          </p:nvSpPr>
          <p:spPr>
            <a:xfrm>
              <a:off x="20256340" y="27612200"/>
              <a:ext cx="1004875" cy="42835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37" name="Straight Arrow Connector 147">
              <a:extLst>
                <a:ext uri="{FF2B5EF4-FFF2-40B4-BE49-F238E27FC236}">
                  <a16:creationId xmlns:a16="http://schemas.microsoft.com/office/drawing/2014/main" id="{F94875CF-CC1D-659D-8DE2-129C37839DFD}"/>
                </a:ext>
              </a:extLst>
            </p:cNvPr>
            <p:cNvCxnSpPr/>
            <p:nvPr/>
          </p:nvCxnSpPr>
          <p:spPr>
            <a:xfrm>
              <a:off x="20220226" y="28212274"/>
              <a:ext cx="1151999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8" name="Straight Connector 98">
              <a:extLst>
                <a:ext uri="{FF2B5EF4-FFF2-40B4-BE49-F238E27FC236}">
                  <a16:creationId xmlns:a16="http://schemas.microsoft.com/office/drawing/2014/main" id="{0508496F-F809-5CF3-FDD3-1BEF43F1A22C}"/>
                </a:ext>
              </a:extLst>
            </p:cNvPr>
            <p:cNvCxnSpPr>
              <a:stCxn id="962" idx="4"/>
            </p:cNvCxnSpPr>
            <p:nvPr/>
          </p:nvCxnSpPr>
          <p:spPr>
            <a:xfrm flipH="1" flipV="1">
              <a:off x="25326353" y="28483270"/>
              <a:ext cx="767690" cy="2985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9" name="TextBox 23">
              <a:extLst>
                <a:ext uri="{FF2B5EF4-FFF2-40B4-BE49-F238E27FC236}">
                  <a16:creationId xmlns:a16="http://schemas.microsoft.com/office/drawing/2014/main" id="{FE34AD9D-6A03-63D0-6E13-BD185F7B2AA7}"/>
                </a:ext>
              </a:extLst>
            </p:cNvPr>
            <p:cNvSpPr txBox="1"/>
            <p:nvPr/>
          </p:nvSpPr>
          <p:spPr>
            <a:xfrm>
              <a:off x="25654535" y="26863541"/>
              <a:ext cx="879016" cy="428352"/>
            </a:xfrm>
            <a:prstGeom prst="rect">
              <a:avLst/>
            </a:prstGeom>
            <a:noFill/>
            <a:ln w="28575">
              <a:solidFill>
                <a:srgbClr val="0606F7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kumimoji="0" lang="sv-SE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Read</a:t>
              </a:r>
              <a:r>
                <a:rPr kumimoji="0" lang="sv-SE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840" name="TextBox 217">
              <a:extLst>
                <a:ext uri="{FF2B5EF4-FFF2-40B4-BE49-F238E27FC236}">
                  <a16:creationId xmlns:a16="http://schemas.microsoft.com/office/drawing/2014/main" id="{1D5FD1D6-C4EF-1CD4-C91F-CC72BA02A3F0}"/>
                </a:ext>
              </a:extLst>
            </p:cNvPr>
            <p:cNvSpPr txBox="1"/>
            <p:nvPr/>
          </p:nvSpPr>
          <p:spPr>
            <a:xfrm>
              <a:off x="24316050" y="27420098"/>
              <a:ext cx="1538986" cy="411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Inverter 2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4" name="TextBox 222">
              <a:extLst>
                <a:ext uri="{FF2B5EF4-FFF2-40B4-BE49-F238E27FC236}">
                  <a16:creationId xmlns:a16="http://schemas.microsoft.com/office/drawing/2014/main" id="{1F1DB57F-20B1-BBC6-685C-107F166658D5}"/>
                </a:ext>
              </a:extLst>
            </p:cNvPr>
            <p:cNvSpPr txBox="1"/>
            <p:nvPr/>
          </p:nvSpPr>
          <p:spPr>
            <a:xfrm>
              <a:off x="27087737" y="27432297"/>
              <a:ext cx="856325" cy="465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</a:t>
              </a:r>
              <a:r>
                <a:rPr kumimoji="0" lang="sv-SE" sz="28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Read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5" name="TextBox 203">
              <a:extLst>
                <a:ext uri="{FF2B5EF4-FFF2-40B4-BE49-F238E27FC236}">
                  <a16:creationId xmlns:a16="http://schemas.microsoft.com/office/drawing/2014/main" id="{FDA71495-61C6-4C67-032A-CCAFE5F881BD}"/>
                </a:ext>
              </a:extLst>
            </p:cNvPr>
            <p:cNvSpPr txBox="1"/>
            <p:nvPr/>
          </p:nvSpPr>
          <p:spPr>
            <a:xfrm>
              <a:off x="26507813" y="28286154"/>
              <a:ext cx="1106393" cy="4431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sz="24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FeFET</a:t>
              </a:r>
              <a:endPara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6" name="textruta 141">
              <a:extLst>
                <a:ext uri="{FF2B5EF4-FFF2-40B4-BE49-F238E27FC236}">
                  <a16:creationId xmlns:a16="http://schemas.microsoft.com/office/drawing/2014/main" id="{384331EB-3C1D-8D5A-94C5-B2D58D7A18E4}"/>
                </a:ext>
              </a:extLst>
            </p:cNvPr>
            <p:cNvSpPr txBox="1"/>
            <p:nvPr/>
          </p:nvSpPr>
          <p:spPr>
            <a:xfrm>
              <a:off x="23494276" y="26693095"/>
              <a:ext cx="1626105" cy="685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</a:t>
              </a:r>
              <a:r>
                <a:rPr kumimoji="0" lang="sv-SE" sz="2400" b="1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DD</a:t>
              </a:r>
              <a:r>
                <a:rPr kumimoji="0" lang="sv-SE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47" name="Straight Connector 98">
              <a:extLst>
                <a:ext uri="{FF2B5EF4-FFF2-40B4-BE49-F238E27FC236}">
                  <a16:creationId xmlns:a16="http://schemas.microsoft.com/office/drawing/2014/main" id="{0508496F-F809-5CF3-FDD3-1BEF43F1A22C}"/>
                </a:ext>
              </a:extLst>
            </p:cNvPr>
            <p:cNvCxnSpPr>
              <a:endCxn id="889" idx="6"/>
            </p:cNvCxnSpPr>
            <p:nvPr/>
          </p:nvCxnSpPr>
          <p:spPr>
            <a:xfrm flipH="1">
              <a:off x="23165372" y="28478687"/>
              <a:ext cx="461108" cy="77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8" name="Straight Connector 10">
              <a:extLst>
                <a:ext uri="{FF2B5EF4-FFF2-40B4-BE49-F238E27FC236}">
                  <a16:creationId xmlns:a16="http://schemas.microsoft.com/office/drawing/2014/main" id="{505C28A8-47CE-821E-7471-4AD222BE877B}"/>
                </a:ext>
              </a:extLst>
            </p:cNvPr>
            <p:cNvCxnSpPr/>
            <p:nvPr/>
          </p:nvCxnSpPr>
          <p:spPr>
            <a:xfrm>
              <a:off x="22065821" y="29379101"/>
              <a:ext cx="846558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9" name="Straight Connector 15">
              <a:extLst>
                <a:ext uri="{FF2B5EF4-FFF2-40B4-BE49-F238E27FC236}">
                  <a16:creationId xmlns:a16="http://schemas.microsoft.com/office/drawing/2014/main" id="{0A012036-1725-9B29-23E4-A5109C6F2B0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699845" y="28452075"/>
              <a:ext cx="763823" cy="225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0" name="Straight Arrow Connector 146">
              <a:extLst>
                <a:ext uri="{FF2B5EF4-FFF2-40B4-BE49-F238E27FC236}">
                  <a16:creationId xmlns:a16="http://schemas.microsoft.com/office/drawing/2014/main" id="{A4C9A19F-0E19-E7BE-3054-CEAFFEAFFA0C}"/>
                </a:ext>
              </a:extLst>
            </p:cNvPr>
            <p:cNvCxnSpPr/>
            <p:nvPr/>
          </p:nvCxnSpPr>
          <p:spPr>
            <a:xfrm>
              <a:off x="27584262" y="27994045"/>
              <a:ext cx="14318" cy="1023519"/>
            </a:xfrm>
            <a:prstGeom prst="straightConnector1">
              <a:avLst/>
            </a:prstGeom>
            <a:ln w="57150">
              <a:solidFill>
                <a:srgbClr val="0606F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1" name="TextBox 216">
              <a:extLst>
                <a:ext uri="{FF2B5EF4-FFF2-40B4-BE49-F238E27FC236}">
                  <a16:creationId xmlns:a16="http://schemas.microsoft.com/office/drawing/2014/main" id="{EDD0FD21-966E-CC4A-59B1-3A278FA4B74A}"/>
                </a:ext>
              </a:extLst>
            </p:cNvPr>
            <p:cNvSpPr txBox="1"/>
            <p:nvPr/>
          </p:nvSpPr>
          <p:spPr>
            <a:xfrm>
              <a:off x="22043178" y="27443886"/>
              <a:ext cx="1503166" cy="411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Inverter 1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4" name="Ellips 1489">
              <a:extLst>
                <a:ext uri="{FF2B5EF4-FFF2-40B4-BE49-F238E27FC236}">
                  <a16:creationId xmlns:a16="http://schemas.microsoft.com/office/drawing/2014/main" id="{C50A0542-3A8F-C60F-0B8A-CFC01FEC3DD4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20526292" y="28344132"/>
              <a:ext cx="200307" cy="2158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65" name="Straight Connector 26">
              <a:extLst>
                <a:ext uri="{FF2B5EF4-FFF2-40B4-BE49-F238E27FC236}">
                  <a16:creationId xmlns:a16="http://schemas.microsoft.com/office/drawing/2014/main" id="{242A57CF-8B0F-F5D0-27C7-FE838F032C0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118770" y="27390270"/>
              <a:ext cx="970797" cy="3757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6" name="Straight Connector 26">
              <a:extLst>
                <a:ext uri="{FF2B5EF4-FFF2-40B4-BE49-F238E27FC236}">
                  <a16:creationId xmlns:a16="http://schemas.microsoft.com/office/drawing/2014/main" id="{4C622BF2-EB06-6AF8-F7CD-286F1DE004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089567" y="27389036"/>
              <a:ext cx="963115" cy="1021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7" name="Straight Connector 11">
              <a:extLst>
                <a:ext uri="{FF2B5EF4-FFF2-40B4-BE49-F238E27FC236}">
                  <a16:creationId xmlns:a16="http://schemas.microsoft.com/office/drawing/2014/main" id="{A512F788-D7DD-0F1C-2B52-178DB7F97C02}"/>
                </a:ext>
              </a:extLst>
            </p:cNvPr>
            <p:cNvCxnSpPr>
              <a:stCxn id="877" idx="6"/>
            </p:cNvCxnSpPr>
            <p:nvPr/>
          </p:nvCxnSpPr>
          <p:spPr>
            <a:xfrm flipH="1" flipV="1">
              <a:off x="23035444" y="29310938"/>
              <a:ext cx="2349" cy="54089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9" name="Straight Connector 17">
              <a:extLst>
                <a:ext uri="{FF2B5EF4-FFF2-40B4-BE49-F238E27FC236}">
                  <a16:creationId xmlns:a16="http://schemas.microsoft.com/office/drawing/2014/main" id="{C13A931A-E9B8-95A1-7351-CBEA999CCAC6}"/>
                </a:ext>
              </a:extLst>
            </p:cNvPr>
            <p:cNvCxnSpPr/>
            <p:nvPr/>
          </p:nvCxnSpPr>
          <p:spPr>
            <a:xfrm rot="21420000" flipH="1">
              <a:off x="26608188" y="29179513"/>
              <a:ext cx="16303" cy="199588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2" name="Straight Connector 19">
              <a:extLst>
                <a:ext uri="{FF2B5EF4-FFF2-40B4-BE49-F238E27FC236}">
                  <a16:creationId xmlns:a16="http://schemas.microsoft.com/office/drawing/2014/main" id="{F6A4A7F7-6133-9DC9-7F6B-5B10BAF59D35}"/>
                </a:ext>
              </a:extLst>
            </p:cNvPr>
            <p:cNvCxnSpPr/>
            <p:nvPr/>
          </p:nvCxnSpPr>
          <p:spPr>
            <a:xfrm flipH="1" flipV="1">
              <a:off x="26770929" y="27001023"/>
              <a:ext cx="37748" cy="100207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3" name="Straight Connector 8">
              <a:extLst>
                <a:ext uri="{FF2B5EF4-FFF2-40B4-BE49-F238E27FC236}">
                  <a16:creationId xmlns:a16="http://schemas.microsoft.com/office/drawing/2014/main" id="{9DE9187E-974E-71E8-B1F5-0C7DAB5489A2}"/>
                </a:ext>
              </a:extLst>
            </p:cNvPr>
            <p:cNvCxnSpPr/>
            <p:nvPr/>
          </p:nvCxnSpPr>
          <p:spPr>
            <a:xfrm rot="10800000" flipH="1">
              <a:off x="23024152" y="29829013"/>
              <a:ext cx="3013" cy="2672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4" name="Straight Connector 136">
              <a:extLst>
                <a:ext uri="{FF2B5EF4-FFF2-40B4-BE49-F238E27FC236}">
                  <a16:creationId xmlns:a16="http://schemas.microsoft.com/office/drawing/2014/main" id="{646EAF88-E1B7-741C-22A2-F881F59327F1}"/>
                </a:ext>
              </a:extLst>
            </p:cNvPr>
            <p:cNvCxnSpPr/>
            <p:nvPr/>
          </p:nvCxnSpPr>
          <p:spPr>
            <a:xfrm>
              <a:off x="22709449" y="30100674"/>
              <a:ext cx="629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5" name="Straight Connector 137">
              <a:extLst>
                <a:ext uri="{FF2B5EF4-FFF2-40B4-BE49-F238E27FC236}">
                  <a16:creationId xmlns:a16="http://schemas.microsoft.com/office/drawing/2014/main" id="{9D6C56F4-4A45-41C8-FF59-00CC189A9725}"/>
                </a:ext>
              </a:extLst>
            </p:cNvPr>
            <p:cNvCxnSpPr/>
            <p:nvPr/>
          </p:nvCxnSpPr>
          <p:spPr>
            <a:xfrm>
              <a:off x="22914126" y="30221095"/>
              <a:ext cx="24179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6" name="Straight Connector 138">
              <a:extLst>
                <a:ext uri="{FF2B5EF4-FFF2-40B4-BE49-F238E27FC236}">
                  <a16:creationId xmlns:a16="http://schemas.microsoft.com/office/drawing/2014/main" id="{91A27371-0CEF-A3ED-B465-CFD556193D0B}"/>
                </a:ext>
              </a:extLst>
            </p:cNvPr>
            <p:cNvCxnSpPr/>
            <p:nvPr/>
          </p:nvCxnSpPr>
          <p:spPr>
            <a:xfrm>
              <a:off x="22833253" y="30168253"/>
              <a:ext cx="418466" cy="43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7" name="Ellips 1489">
              <a:extLst>
                <a:ext uri="{FF2B5EF4-FFF2-40B4-BE49-F238E27FC236}">
                  <a16:creationId xmlns:a16="http://schemas.microsoft.com/office/drawing/2014/main" id="{CD807BC0-FB0E-00A5-B94D-D5930839CF8C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22937639" y="29643735"/>
              <a:ext cx="200307" cy="2158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8" name="Ellips 1489">
              <a:extLst>
                <a:ext uri="{FF2B5EF4-FFF2-40B4-BE49-F238E27FC236}">
                  <a16:creationId xmlns:a16="http://schemas.microsoft.com/office/drawing/2014/main" id="{92519854-042D-E24A-6CDF-EB8444DC5382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26670775" y="26833815"/>
              <a:ext cx="200307" cy="2158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79" name="Straight Connector 27">
              <a:extLst>
                <a:ext uri="{FF2B5EF4-FFF2-40B4-BE49-F238E27FC236}">
                  <a16:creationId xmlns:a16="http://schemas.microsoft.com/office/drawing/2014/main" id="{BC62E7A9-1953-1A7D-A807-22FA97B9D4F0}"/>
                </a:ext>
              </a:extLst>
            </p:cNvPr>
            <p:cNvCxnSpPr/>
            <p:nvPr/>
          </p:nvCxnSpPr>
          <p:spPr>
            <a:xfrm rot="10800000" flipH="1">
              <a:off x="23188367" y="26827859"/>
              <a:ext cx="2426" cy="512313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2" name="Ellips 1489">
              <a:extLst>
                <a:ext uri="{FF2B5EF4-FFF2-40B4-BE49-F238E27FC236}">
                  <a16:creationId xmlns:a16="http://schemas.microsoft.com/office/drawing/2014/main" id="{F94407F9-8AB7-8736-BD28-6D842CB29BE4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23083288" y="27271111"/>
              <a:ext cx="200307" cy="2158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83" name="Straight Connector 211">
              <a:extLst>
                <a:ext uri="{FF2B5EF4-FFF2-40B4-BE49-F238E27FC236}">
                  <a16:creationId xmlns:a16="http://schemas.microsoft.com/office/drawing/2014/main" id="{FC391065-AAF6-8656-D913-364EF7B6045F}"/>
                </a:ext>
              </a:extLst>
            </p:cNvPr>
            <p:cNvCxnSpPr>
              <a:stCxn id="884" idx="4"/>
              <a:endCxn id="892" idx="0"/>
            </p:cNvCxnSpPr>
            <p:nvPr/>
          </p:nvCxnSpPr>
          <p:spPr>
            <a:xfrm>
              <a:off x="23135039" y="29373807"/>
              <a:ext cx="956691" cy="200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4" name="Ellips 1489">
              <a:extLst>
                <a:ext uri="{FF2B5EF4-FFF2-40B4-BE49-F238E27FC236}">
                  <a16:creationId xmlns:a16="http://schemas.microsoft.com/office/drawing/2014/main" id="{706720C2-64CB-7E40-2F1A-5850DE8CAF45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22926943" y="29265864"/>
              <a:ext cx="200307" cy="2158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85" name="Straight Connector 209">
              <a:extLst>
                <a:ext uri="{FF2B5EF4-FFF2-40B4-BE49-F238E27FC236}">
                  <a16:creationId xmlns:a16="http://schemas.microsoft.com/office/drawing/2014/main" id="{1039D5EC-3C72-56AC-98C2-E80628ED5256}"/>
                </a:ext>
              </a:extLst>
            </p:cNvPr>
            <p:cNvCxnSpPr>
              <a:stCxn id="888" idx="5"/>
              <a:endCxn id="956" idx="2"/>
            </p:cNvCxnSpPr>
            <p:nvPr/>
          </p:nvCxnSpPr>
          <p:spPr>
            <a:xfrm flipH="1">
              <a:off x="22004354" y="28793004"/>
              <a:ext cx="6291" cy="47181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6" name="Straight Connector 209">
              <a:extLst>
                <a:ext uri="{FF2B5EF4-FFF2-40B4-BE49-F238E27FC236}">
                  <a16:creationId xmlns:a16="http://schemas.microsoft.com/office/drawing/2014/main" id="{1039D5EC-3C72-56AC-98C2-E80628ED5256}"/>
                </a:ext>
              </a:extLst>
            </p:cNvPr>
            <p:cNvCxnSpPr>
              <a:stCxn id="955" idx="6"/>
            </p:cNvCxnSpPr>
            <p:nvPr/>
          </p:nvCxnSpPr>
          <p:spPr>
            <a:xfrm flipH="1">
              <a:off x="22010646" y="27475451"/>
              <a:ext cx="182" cy="739516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8" name="Isosceles Triangle 887"/>
            <p:cNvSpPr/>
            <p:nvPr/>
          </p:nvSpPr>
          <p:spPr>
            <a:xfrm rot="5400000">
              <a:off x="21409403" y="27947247"/>
              <a:ext cx="1202484" cy="1090273"/>
            </a:xfrm>
            <a:prstGeom prst="triangl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/>
            </a:p>
          </p:txBody>
        </p:sp>
        <p:sp>
          <p:nvSpPr>
            <p:cNvPr id="889" name="Oval 888"/>
            <p:cNvSpPr>
              <a:spLocks/>
            </p:cNvSpPr>
            <p:nvPr/>
          </p:nvSpPr>
          <p:spPr>
            <a:xfrm>
              <a:off x="22589372" y="28212241"/>
              <a:ext cx="576000" cy="534437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/>
            </a:p>
          </p:txBody>
        </p:sp>
        <p:cxnSp>
          <p:nvCxnSpPr>
            <p:cNvPr id="890" name="Straight Connector 209">
              <a:extLst>
                <a:ext uri="{FF2B5EF4-FFF2-40B4-BE49-F238E27FC236}">
                  <a16:creationId xmlns:a16="http://schemas.microsoft.com/office/drawing/2014/main" id="{1039D5EC-3C72-56AC-98C2-E80628ED5256}"/>
                </a:ext>
              </a:extLst>
            </p:cNvPr>
            <p:cNvCxnSpPr/>
            <p:nvPr/>
          </p:nvCxnSpPr>
          <p:spPr>
            <a:xfrm>
              <a:off x="24171616" y="28811718"/>
              <a:ext cx="28057" cy="56784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1" name="Straight Connector 209">
              <a:extLst>
                <a:ext uri="{FF2B5EF4-FFF2-40B4-BE49-F238E27FC236}">
                  <a16:creationId xmlns:a16="http://schemas.microsoft.com/office/drawing/2014/main" id="{1039D5EC-3C72-56AC-98C2-E80628ED5256}"/>
                </a:ext>
              </a:extLst>
            </p:cNvPr>
            <p:cNvCxnSpPr/>
            <p:nvPr/>
          </p:nvCxnSpPr>
          <p:spPr>
            <a:xfrm>
              <a:off x="24160625" y="27451990"/>
              <a:ext cx="10991" cy="734851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2" name="Ellips 1489">
              <a:extLst>
                <a:ext uri="{FF2B5EF4-FFF2-40B4-BE49-F238E27FC236}">
                  <a16:creationId xmlns:a16="http://schemas.microsoft.com/office/drawing/2014/main" id="{073615E8-0949-5530-7DE7-090BD1822A0A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24099519" y="29267865"/>
              <a:ext cx="200307" cy="2158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3" name="Ellips 1489">
              <a:extLst>
                <a:ext uri="{FF2B5EF4-FFF2-40B4-BE49-F238E27FC236}">
                  <a16:creationId xmlns:a16="http://schemas.microsoft.com/office/drawing/2014/main" id="{34C85967-674B-D244-F0FC-EA06125430D8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24060471" y="27281324"/>
              <a:ext cx="200307" cy="2158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4" name="Ellips 1489">
              <a:extLst>
                <a:ext uri="{FF2B5EF4-FFF2-40B4-BE49-F238E27FC236}">
                  <a16:creationId xmlns:a16="http://schemas.microsoft.com/office/drawing/2014/main" id="{D2EF4DEC-C5FD-EC36-1E91-CE8FB7842F3C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23091903" y="26769541"/>
              <a:ext cx="200307" cy="2158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5" name="Ellips 1489">
              <a:extLst>
                <a:ext uri="{FF2B5EF4-FFF2-40B4-BE49-F238E27FC236}">
                  <a16:creationId xmlns:a16="http://schemas.microsoft.com/office/drawing/2014/main" id="{F94407F9-8AB7-8736-BD28-6D842CB29BE4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21910674" y="27267355"/>
              <a:ext cx="200307" cy="2158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6" name="Ellips 1489">
              <a:extLst>
                <a:ext uri="{FF2B5EF4-FFF2-40B4-BE49-F238E27FC236}">
                  <a16:creationId xmlns:a16="http://schemas.microsoft.com/office/drawing/2014/main" id="{706720C2-64CB-7E40-2F1A-5850DE8CAF45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21904200" y="29257027"/>
              <a:ext cx="200307" cy="2158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957" name="Group 956"/>
            <p:cNvGrpSpPr>
              <a:grpSpLocks noChangeAspect="1"/>
            </p:cNvGrpSpPr>
            <p:nvPr/>
          </p:nvGrpSpPr>
          <p:grpSpPr>
            <a:xfrm>
              <a:off x="25825184" y="27925260"/>
              <a:ext cx="1117922" cy="1254254"/>
              <a:chOff x="5381239" y="1103558"/>
              <a:chExt cx="897657" cy="1085449"/>
            </a:xfrm>
          </p:grpSpPr>
          <p:grpSp>
            <p:nvGrpSpPr>
              <p:cNvPr id="960" name="Group 265">
                <a:extLst>
                  <a:ext uri="{FF2B5EF4-FFF2-40B4-BE49-F238E27FC236}">
                    <a16:creationId xmlns:a16="http://schemas.microsoft.com/office/drawing/2014/main" id="{2F84641A-D11D-2ABE-F9A7-0D4AA35CA7C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5411942" y="1286664"/>
                <a:ext cx="903735" cy="712815"/>
                <a:chOff x="4739516" y="4740395"/>
                <a:chExt cx="456528" cy="360085"/>
              </a:xfrm>
            </p:grpSpPr>
            <p:grpSp>
              <p:nvGrpSpPr>
                <p:cNvPr id="964" name="Group 266">
                  <a:extLst>
                    <a:ext uri="{FF2B5EF4-FFF2-40B4-BE49-F238E27FC236}">
                      <a16:creationId xmlns:a16="http://schemas.microsoft.com/office/drawing/2014/main" id="{CA05A0B8-3D31-C3E7-CD6F-DD62AF28E2CE}"/>
                    </a:ext>
                  </a:extLst>
                </p:cNvPr>
                <p:cNvGrpSpPr/>
                <p:nvPr/>
              </p:nvGrpSpPr>
              <p:grpSpPr>
                <a:xfrm>
                  <a:off x="4739516" y="4815929"/>
                  <a:ext cx="456528" cy="284551"/>
                  <a:chOff x="3006145" y="5137662"/>
                  <a:chExt cx="456528" cy="284551"/>
                </a:xfrm>
              </p:grpSpPr>
              <p:grpSp>
                <p:nvGrpSpPr>
                  <p:cNvPr id="966" name="Group 269">
                    <a:extLst>
                      <a:ext uri="{FF2B5EF4-FFF2-40B4-BE49-F238E27FC236}">
                        <a16:creationId xmlns:a16="http://schemas.microsoft.com/office/drawing/2014/main" id="{5023EF0E-FC02-EB33-4799-14FB095F6C8B}"/>
                      </a:ext>
                    </a:extLst>
                  </p:cNvPr>
                  <p:cNvGrpSpPr/>
                  <p:nvPr/>
                </p:nvGrpSpPr>
                <p:grpSpPr>
                  <a:xfrm>
                    <a:off x="3006145" y="5245606"/>
                    <a:ext cx="456528" cy="176607"/>
                    <a:chOff x="8013336" y="4074191"/>
                    <a:chExt cx="456528" cy="176607"/>
                  </a:xfrm>
                </p:grpSpPr>
                <p:cxnSp>
                  <p:nvCxnSpPr>
                    <p:cNvPr id="970" name="Rak koppling 1793">
                      <a:extLst>
                        <a:ext uri="{FF2B5EF4-FFF2-40B4-BE49-F238E27FC236}">
                          <a16:creationId xmlns:a16="http://schemas.microsoft.com/office/drawing/2014/main" id="{79D076D8-FF35-AF3D-9E7C-5E3F0D3A7A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 flipV="1">
                      <a:off x="8336867" y="4111850"/>
                      <a:ext cx="76656" cy="1929"/>
                    </a:xfrm>
                    <a:prstGeom prst="line">
                      <a:avLst/>
                    </a:prstGeom>
                    <a:noFill/>
                    <a:ln w="571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971" name="Rak koppling 1794">
                      <a:extLst>
                        <a:ext uri="{FF2B5EF4-FFF2-40B4-BE49-F238E27FC236}">
                          <a16:creationId xmlns:a16="http://schemas.microsoft.com/office/drawing/2014/main" id="{A36A484E-1F8B-4088-6F0C-174EDC37F3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8161728" y="4074191"/>
                      <a:ext cx="214321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972" name="Rak koppling 1792">
                      <a:extLst>
                        <a:ext uri="{FF2B5EF4-FFF2-40B4-BE49-F238E27FC236}">
                          <a16:creationId xmlns:a16="http://schemas.microsoft.com/office/drawing/2014/main" id="{4371E5BB-F94E-0B11-4A19-FE452F6FAB8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 flipV="1">
                      <a:off x="8134592" y="4103521"/>
                      <a:ext cx="59482" cy="838"/>
                    </a:xfrm>
                    <a:prstGeom prst="line">
                      <a:avLst/>
                    </a:prstGeom>
                    <a:noFill/>
                    <a:ln w="571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973" name="Rak koppling 1788">
                      <a:extLst>
                        <a:ext uri="{FF2B5EF4-FFF2-40B4-BE49-F238E27FC236}">
                          <a16:creationId xmlns:a16="http://schemas.microsoft.com/office/drawing/2014/main" id="{56369532-DF5D-E1A5-D0B0-188F3FF7305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 flipH="1" flipV="1">
                      <a:off x="8412770" y="4098180"/>
                      <a:ext cx="0" cy="87124"/>
                    </a:xfrm>
                    <a:prstGeom prst="line">
                      <a:avLst/>
                    </a:prstGeom>
                    <a:noFill/>
                    <a:ln w="571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974" name="Rak koppling 1789">
                      <a:extLst>
                        <a:ext uri="{FF2B5EF4-FFF2-40B4-BE49-F238E27FC236}">
                          <a16:creationId xmlns:a16="http://schemas.microsoft.com/office/drawing/2014/main" id="{CC04688F-F356-6AAA-2D0E-AF4C0DB0E09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>
                      <a:off x="8409483" y="4171635"/>
                      <a:ext cx="75908" cy="0"/>
                    </a:xfrm>
                    <a:prstGeom prst="line">
                      <a:avLst/>
                    </a:prstGeom>
                    <a:noFill/>
                    <a:ln w="571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975" name="Rak koppling 1790">
                      <a:extLst>
                        <a:ext uri="{FF2B5EF4-FFF2-40B4-BE49-F238E27FC236}">
                          <a16:creationId xmlns:a16="http://schemas.microsoft.com/office/drawing/2014/main" id="{3189DAEF-29FB-B7F3-7D55-F82AB64F72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 flipV="1">
                      <a:off x="8119473" y="4085471"/>
                      <a:ext cx="0" cy="104646"/>
                    </a:xfrm>
                    <a:prstGeom prst="line">
                      <a:avLst/>
                    </a:prstGeom>
                    <a:noFill/>
                    <a:ln w="571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sp>
                  <p:nvSpPr>
                    <p:cNvPr id="976" name="Ellips 1785">
                      <a:extLst>
                        <a:ext uri="{FF2B5EF4-FFF2-40B4-BE49-F238E27FC236}">
                          <a16:creationId xmlns:a16="http://schemas.microsoft.com/office/drawing/2014/main" id="{1A5FF007-C36C-00AF-7B1B-D7371EDE1AC7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8425010" y="4205944"/>
                      <a:ext cx="44854" cy="44854"/>
                    </a:xfrm>
                    <a:prstGeom prst="ellipse">
                      <a:avLst/>
                    </a:prstGeom>
                    <a:solidFill>
                      <a:sysClr val="windowText" lastClr="000000"/>
                    </a:solidFill>
                    <a:ln w="12700" cap="flat" cmpd="sng" algn="ctr">
                      <a:solidFill>
                        <a:sysClr val="windowText" lastClr="000000">
                          <a:shade val="50000"/>
                        </a:sys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77" name="Ellips 1786">
                      <a:extLst>
                        <a:ext uri="{FF2B5EF4-FFF2-40B4-BE49-F238E27FC236}">
                          <a16:creationId xmlns:a16="http://schemas.microsoft.com/office/drawing/2014/main" id="{31794D4B-36D6-7E42-F50B-D0E017005522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8013336" y="4102232"/>
                      <a:ext cx="44854" cy="44854"/>
                    </a:xfrm>
                    <a:prstGeom prst="ellipse">
                      <a:avLst/>
                    </a:prstGeom>
                    <a:solidFill>
                      <a:sysClr val="windowText" lastClr="000000"/>
                    </a:solidFill>
                    <a:ln w="12700" cap="flat" cmpd="sng" algn="ctr">
                      <a:solidFill>
                        <a:sysClr val="windowText" lastClr="000000">
                          <a:shade val="50000"/>
                        </a:sys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967" name="Rectangle 270">
                    <a:extLst>
                      <a:ext uri="{FF2B5EF4-FFF2-40B4-BE49-F238E27FC236}">
                        <a16:creationId xmlns:a16="http://schemas.microsoft.com/office/drawing/2014/main" id="{FEE931E9-4021-271D-F8B1-19FD48129D7E}"/>
                      </a:ext>
                    </a:extLst>
                  </p:cNvPr>
                  <p:cNvSpPr/>
                  <p:nvPr/>
                </p:nvSpPr>
                <p:spPr>
                  <a:xfrm>
                    <a:off x="3139367" y="5162625"/>
                    <a:ext cx="244657" cy="69877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9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968" name="Rak koppling 1794">
                    <a:extLst>
                      <a:ext uri="{FF2B5EF4-FFF2-40B4-BE49-F238E27FC236}">
                        <a16:creationId xmlns:a16="http://schemas.microsoft.com/office/drawing/2014/main" id="{A8C4905C-9DB4-7C7A-9CB2-412E062DE3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083931" y="5162625"/>
                    <a:ext cx="333889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69" name="Rak koppling 1794">
                    <a:extLst>
                      <a:ext uri="{FF2B5EF4-FFF2-40B4-BE49-F238E27FC236}">
                        <a16:creationId xmlns:a16="http://schemas.microsoft.com/office/drawing/2014/main" id="{1C80EBE1-E037-A256-EDBD-9724A9A3E4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247219" y="4950052"/>
                    <a:ext cx="1551" cy="376771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cxnSp>
              <p:nvCxnSpPr>
                <p:cNvPr id="965" name="Rak koppling 1782">
                  <a:extLst>
                    <a:ext uri="{FF2B5EF4-FFF2-40B4-BE49-F238E27FC236}">
                      <a16:creationId xmlns:a16="http://schemas.microsoft.com/office/drawing/2014/main" id="{A8E7371C-3196-B995-03CF-AFABC4537312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4944407" y="4788927"/>
                  <a:ext cx="99846" cy="2781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961" name="Ellips 1489">
                <a:extLst>
                  <a:ext uri="{FF2B5EF4-FFF2-40B4-BE49-F238E27FC236}">
                    <a16:creationId xmlns:a16="http://schemas.microsoft.com/office/drawing/2014/main" id="{77E7CAF2-C426-9555-E25E-4B83084F20D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 flipH="1">
                <a:off x="5888576" y="1973122"/>
                <a:ext cx="215885" cy="215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2" name="Ellips 1489">
                <a:extLst>
                  <a:ext uri="{FF2B5EF4-FFF2-40B4-BE49-F238E27FC236}">
                    <a16:creationId xmlns:a16="http://schemas.microsoft.com/office/drawing/2014/main" id="{F5538D6E-D501-CF01-E2DF-90C6A055B01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 flipH="1">
                <a:off x="5381239" y="1481109"/>
                <a:ext cx="215885" cy="215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3" name="Ellips 1489">
                <a:extLst>
                  <a:ext uri="{FF2B5EF4-FFF2-40B4-BE49-F238E27FC236}">
                    <a16:creationId xmlns:a16="http://schemas.microsoft.com/office/drawing/2014/main" id="{92519854-042D-E24A-6CDF-EB8444DC538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 flipH="1">
                <a:off x="6063011" y="1103558"/>
                <a:ext cx="215885" cy="215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58" name="Isosceles Triangle 957"/>
            <p:cNvSpPr/>
            <p:nvPr/>
          </p:nvSpPr>
          <p:spPr>
            <a:xfrm rot="5400000">
              <a:off x="23588677" y="27945984"/>
              <a:ext cx="1202484" cy="1090273"/>
            </a:xfrm>
            <a:prstGeom prst="triangl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/>
            </a:p>
          </p:txBody>
        </p:sp>
        <p:sp>
          <p:nvSpPr>
            <p:cNvPr id="959" name="Oval 958"/>
            <p:cNvSpPr>
              <a:spLocks/>
            </p:cNvSpPr>
            <p:nvPr/>
          </p:nvSpPr>
          <p:spPr>
            <a:xfrm>
              <a:off x="24768646" y="28210978"/>
              <a:ext cx="576000" cy="534437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US" sz="2400" dirty="0" err="1"/>
            </a:p>
          </p:txBody>
        </p:sp>
        <p:grpSp>
          <p:nvGrpSpPr>
            <p:cNvPr id="983" name="Group 982"/>
            <p:cNvGrpSpPr>
              <a:grpSpLocks noChangeAspect="1"/>
            </p:cNvGrpSpPr>
            <p:nvPr/>
          </p:nvGrpSpPr>
          <p:grpSpPr>
            <a:xfrm>
              <a:off x="28238211" y="28320595"/>
              <a:ext cx="1117922" cy="1254254"/>
              <a:chOff x="5381239" y="1103558"/>
              <a:chExt cx="897657" cy="1085449"/>
            </a:xfrm>
          </p:grpSpPr>
          <p:grpSp>
            <p:nvGrpSpPr>
              <p:cNvPr id="984" name="Group 265">
                <a:extLst>
                  <a:ext uri="{FF2B5EF4-FFF2-40B4-BE49-F238E27FC236}">
                    <a16:creationId xmlns:a16="http://schemas.microsoft.com/office/drawing/2014/main" id="{2F84641A-D11D-2ABE-F9A7-0D4AA35CA7C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5411942" y="1286664"/>
                <a:ext cx="903735" cy="712815"/>
                <a:chOff x="4739516" y="4740395"/>
                <a:chExt cx="456528" cy="360085"/>
              </a:xfrm>
            </p:grpSpPr>
            <p:grpSp>
              <p:nvGrpSpPr>
                <p:cNvPr id="988" name="Group 266">
                  <a:extLst>
                    <a:ext uri="{FF2B5EF4-FFF2-40B4-BE49-F238E27FC236}">
                      <a16:creationId xmlns:a16="http://schemas.microsoft.com/office/drawing/2014/main" id="{CA05A0B8-3D31-C3E7-CD6F-DD62AF28E2CE}"/>
                    </a:ext>
                  </a:extLst>
                </p:cNvPr>
                <p:cNvGrpSpPr/>
                <p:nvPr/>
              </p:nvGrpSpPr>
              <p:grpSpPr>
                <a:xfrm>
                  <a:off x="4739516" y="4815929"/>
                  <a:ext cx="456528" cy="284551"/>
                  <a:chOff x="3006145" y="5137662"/>
                  <a:chExt cx="456528" cy="284551"/>
                </a:xfrm>
              </p:grpSpPr>
              <p:grpSp>
                <p:nvGrpSpPr>
                  <p:cNvPr id="990" name="Group 269">
                    <a:extLst>
                      <a:ext uri="{FF2B5EF4-FFF2-40B4-BE49-F238E27FC236}">
                        <a16:creationId xmlns:a16="http://schemas.microsoft.com/office/drawing/2014/main" id="{5023EF0E-FC02-EB33-4799-14FB095F6C8B}"/>
                      </a:ext>
                    </a:extLst>
                  </p:cNvPr>
                  <p:cNvGrpSpPr/>
                  <p:nvPr/>
                </p:nvGrpSpPr>
                <p:grpSpPr>
                  <a:xfrm>
                    <a:off x="3006145" y="5245606"/>
                    <a:ext cx="456528" cy="176607"/>
                    <a:chOff x="8013336" y="4074191"/>
                    <a:chExt cx="456528" cy="176607"/>
                  </a:xfrm>
                </p:grpSpPr>
                <p:cxnSp>
                  <p:nvCxnSpPr>
                    <p:cNvPr id="994" name="Rak koppling 1793">
                      <a:extLst>
                        <a:ext uri="{FF2B5EF4-FFF2-40B4-BE49-F238E27FC236}">
                          <a16:creationId xmlns:a16="http://schemas.microsoft.com/office/drawing/2014/main" id="{79D076D8-FF35-AF3D-9E7C-5E3F0D3A7A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 flipV="1">
                      <a:off x="8336867" y="4111850"/>
                      <a:ext cx="76656" cy="1929"/>
                    </a:xfrm>
                    <a:prstGeom prst="line">
                      <a:avLst/>
                    </a:prstGeom>
                    <a:noFill/>
                    <a:ln w="571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995" name="Rak koppling 1794">
                      <a:extLst>
                        <a:ext uri="{FF2B5EF4-FFF2-40B4-BE49-F238E27FC236}">
                          <a16:creationId xmlns:a16="http://schemas.microsoft.com/office/drawing/2014/main" id="{A36A484E-1F8B-4088-6F0C-174EDC37F3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8161728" y="4074191"/>
                      <a:ext cx="214321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996" name="Rak koppling 1792">
                      <a:extLst>
                        <a:ext uri="{FF2B5EF4-FFF2-40B4-BE49-F238E27FC236}">
                          <a16:creationId xmlns:a16="http://schemas.microsoft.com/office/drawing/2014/main" id="{4371E5BB-F94E-0B11-4A19-FE452F6FAB8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 flipV="1">
                      <a:off x="8134592" y="4103521"/>
                      <a:ext cx="59482" cy="838"/>
                    </a:xfrm>
                    <a:prstGeom prst="line">
                      <a:avLst/>
                    </a:prstGeom>
                    <a:noFill/>
                    <a:ln w="571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997" name="Rak koppling 1788">
                      <a:extLst>
                        <a:ext uri="{FF2B5EF4-FFF2-40B4-BE49-F238E27FC236}">
                          <a16:creationId xmlns:a16="http://schemas.microsoft.com/office/drawing/2014/main" id="{56369532-DF5D-E1A5-D0B0-188F3FF7305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 flipH="1" flipV="1">
                      <a:off x="8412770" y="4098180"/>
                      <a:ext cx="0" cy="87124"/>
                    </a:xfrm>
                    <a:prstGeom prst="line">
                      <a:avLst/>
                    </a:prstGeom>
                    <a:noFill/>
                    <a:ln w="571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998" name="Rak koppling 1789">
                      <a:extLst>
                        <a:ext uri="{FF2B5EF4-FFF2-40B4-BE49-F238E27FC236}">
                          <a16:creationId xmlns:a16="http://schemas.microsoft.com/office/drawing/2014/main" id="{CC04688F-F356-6AAA-2D0E-AF4C0DB0E09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>
                      <a:off x="8409483" y="4171635"/>
                      <a:ext cx="75908" cy="0"/>
                    </a:xfrm>
                    <a:prstGeom prst="line">
                      <a:avLst/>
                    </a:prstGeom>
                    <a:noFill/>
                    <a:ln w="571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999" name="Rak koppling 1790">
                      <a:extLst>
                        <a:ext uri="{FF2B5EF4-FFF2-40B4-BE49-F238E27FC236}">
                          <a16:creationId xmlns:a16="http://schemas.microsoft.com/office/drawing/2014/main" id="{3189DAEF-29FB-B7F3-7D55-F82AB64F72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 flipV="1">
                      <a:off x="8119473" y="4085471"/>
                      <a:ext cx="0" cy="104646"/>
                    </a:xfrm>
                    <a:prstGeom prst="line">
                      <a:avLst/>
                    </a:prstGeom>
                    <a:noFill/>
                    <a:ln w="571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sp>
                  <p:nvSpPr>
                    <p:cNvPr id="1000" name="Ellips 1785">
                      <a:extLst>
                        <a:ext uri="{FF2B5EF4-FFF2-40B4-BE49-F238E27FC236}">
                          <a16:creationId xmlns:a16="http://schemas.microsoft.com/office/drawing/2014/main" id="{1A5FF007-C36C-00AF-7B1B-D7371EDE1AC7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8425010" y="4205944"/>
                      <a:ext cx="44854" cy="44854"/>
                    </a:xfrm>
                    <a:prstGeom prst="ellipse">
                      <a:avLst/>
                    </a:prstGeom>
                    <a:solidFill>
                      <a:sysClr val="windowText" lastClr="000000"/>
                    </a:solidFill>
                    <a:ln w="12700" cap="flat" cmpd="sng" algn="ctr">
                      <a:solidFill>
                        <a:sysClr val="windowText" lastClr="000000">
                          <a:shade val="50000"/>
                        </a:sys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01" name="Ellips 1786">
                      <a:extLst>
                        <a:ext uri="{FF2B5EF4-FFF2-40B4-BE49-F238E27FC236}">
                          <a16:creationId xmlns:a16="http://schemas.microsoft.com/office/drawing/2014/main" id="{31794D4B-36D6-7E42-F50B-D0E017005522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8013336" y="4102232"/>
                      <a:ext cx="44854" cy="44854"/>
                    </a:xfrm>
                    <a:prstGeom prst="ellipse">
                      <a:avLst/>
                    </a:prstGeom>
                    <a:solidFill>
                      <a:sysClr val="windowText" lastClr="000000"/>
                    </a:solidFill>
                    <a:ln w="12700" cap="flat" cmpd="sng" algn="ctr">
                      <a:solidFill>
                        <a:sysClr val="windowText" lastClr="000000">
                          <a:shade val="50000"/>
                        </a:sys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991" name="Rectangle 270">
                    <a:extLst>
                      <a:ext uri="{FF2B5EF4-FFF2-40B4-BE49-F238E27FC236}">
                        <a16:creationId xmlns:a16="http://schemas.microsoft.com/office/drawing/2014/main" id="{FEE931E9-4021-271D-F8B1-19FD48129D7E}"/>
                      </a:ext>
                    </a:extLst>
                  </p:cNvPr>
                  <p:cNvSpPr/>
                  <p:nvPr/>
                </p:nvSpPr>
                <p:spPr>
                  <a:xfrm>
                    <a:off x="3139367" y="5162625"/>
                    <a:ext cx="244657" cy="69877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9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992" name="Rak koppling 1794">
                    <a:extLst>
                      <a:ext uri="{FF2B5EF4-FFF2-40B4-BE49-F238E27FC236}">
                        <a16:creationId xmlns:a16="http://schemas.microsoft.com/office/drawing/2014/main" id="{A8C4905C-9DB4-7C7A-9CB2-412E062DE3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083931" y="5162625"/>
                    <a:ext cx="333889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993" name="Rak koppling 1794">
                    <a:extLst>
                      <a:ext uri="{FF2B5EF4-FFF2-40B4-BE49-F238E27FC236}">
                        <a16:creationId xmlns:a16="http://schemas.microsoft.com/office/drawing/2014/main" id="{1C80EBE1-E037-A256-EDBD-9724A9A3E4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247219" y="4950052"/>
                    <a:ext cx="1551" cy="376771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cxnSp>
              <p:nvCxnSpPr>
                <p:cNvPr id="989" name="Rak koppling 1782">
                  <a:extLst>
                    <a:ext uri="{FF2B5EF4-FFF2-40B4-BE49-F238E27FC236}">
                      <a16:creationId xmlns:a16="http://schemas.microsoft.com/office/drawing/2014/main" id="{A8E7371C-3196-B995-03CF-AFABC4537312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4944407" y="4788927"/>
                  <a:ext cx="99846" cy="2781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985" name="Ellips 1489">
                <a:extLst>
                  <a:ext uri="{FF2B5EF4-FFF2-40B4-BE49-F238E27FC236}">
                    <a16:creationId xmlns:a16="http://schemas.microsoft.com/office/drawing/2014/main" id="{77E7CAF2-C426-9555-E25E-4B83084F20D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 flipH="1">
                <a:off x="5888576" y="1973122"/>
                <a:ext cx="215885" cy="215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6" name="Ellips 1489">
                <a:extLst>
                  <a:ext uri="{FF2B5EF4-FFF2-40B4-BE49-F238E27FC236}">
                    <a16:creationId xmlns:a16="http://schemas.microsoft.com/office/drawing/2014/main" id="{F5538D6E-D501-CF01-E2DF-90C6A055B01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 flipH="1">
                <a:off x="5381239" y="1481109"/>
                <a:ext cx="215885" cy="215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7" name="Ellips 1489">
                <a:extLst>
                  <a:ext uri="{FF2B5EF4-FFF2-40B4-BE49-F238E27FC236}">
                    <a16:creationId xmlns:a16="http://schemas.microsoft.com/office/drawing/2014/main" id="{92519854-042D-E24A-6CDF-EB8444DC538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 flipH="1">
                <a:off x="6063011" y="1103558"/>
                <a:ext cx="215885" cy="215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04" name="Group 1003"/>
            <p:cNvGrpSpPr>
              <a:grpSpLocks noChangeAspect="1"/>
            </p:cNvGrpSpPr>
            <p:nvPr/>
          </p:nvGrpSpPr>
          <p:grpSpPr>
            <a:xfrm>
              <a:off x="28213260" y="26847247"/>
              <a:ext cx="1117922" cy="1254254"/>
              <a:chOff x="5381239" y="1103558"/>
              <a:chExt cx="897657" cy="1085449"/>
            </a:xfrm>
          </p:grpSpPr>
          <p:grpSp>
            <p:nvGrpSpPr>
              <p:cNvPr id="1005" name="Group 265">
                <a:extLst>
                  <a:ext uri="{FF2B5EF4-FFF2-40B4-BE49-F238E27FC236}">
                    <a16:creationId xmlns:a16="http://schemas.microsoft.com/office/drawing/2014/main" id="{2F84641A-D11D-2ABE-F9A7-0D4AA35CA7CB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16200000">
                <a:off x="5411942" y="1286664"/>
                <a:ext cx="903735" cy="712815"/>
                <a:chOff x="4739516" y="4740395"/>
                <a:chExt cx="456528" cy="360085"/>
              </a:xfrm>
            </p:grpSpPr>
            <p:grpSp>
              <p:nvGrpSpPr>
                <p:cNvPr id="1009" name="Group 266">
                  <a:extLst>
                    <a:ext uri="{FF2B5EF4-FFF2-40B4-BE49-F238E27FC236}">
                      <a16:creationId xmlns:a16="http://schemas.microsoft.com/office/drawing/2014/main" id="{CA05A0B8-3D31-C3E7-CD6F-DD62AF28E2CE}"/>
                    </a:ext>
                  </a:extLst>
                </p:cNvPr>
                <p:cNvGrpSpPr/>
                <p:nvPr/>
              </p:nvGrpSpPr>
              <p:grpSpPr>
                <a:xfrm>
                  <a:off x="4739516" y="4815929"/>
                  <a:ext cx="456528" cy="284551"/>
                  <a:chOff x="3006145" y="5137662"/>
                  <a:chExt cx="456528" cy="284551"/>
                </a:xfrm>
              </p:grpSpPr>
              <p:grpSp>
                <p:nvGrpSpPr>
                  <p:cNvPr id="1011" name="Group 269">
                    <a:extLst>
                      <a:ext uri="{FF2B5EF4-FFF2-40B4-BE49-F238E27FC236}">
                        <a16:creationId xmlns:a16="http://schemas.microsoft.com/office/drawing/2014/main" id="{5023EF0E-FC02-EB33-4799-14FB095F6C8B}"/>
                      </a:ext>
                    </a:extLst>
                  </p:cNvPr>
                  <p:cNvGrpSpPr/>
                  <p:nvPr/>
                </p:nvGrpSpPr>
                <p:grpSpPr>
                  <a:xfrm>
                    <a:off x="3006145" y="5245606"/>
                    <a:ext cx="456528" cy="176607"/>
                    <a:chOff x="8013336" y="4074191"/>
                    <a:chExt cx="456528" cy="176607"/>
                  </a:xfrm>
                </p:grpSpPr>
                <p:cxnSp>
                  <p:nvCxnSpPr>
                    <p:cNvPr id="1015" name="Rak koppling 1793">
                      <a:extLst>
                        <a:ext uri="{FF2B5EF4-FFF2-40B4-BE49-F238E27FC236}">
                          <a16:creationId xmlns:a16="http://schemas.microsoft.com/office/drawing/2014/main" id="{79D076D8-FF35-AF3D-9E7C-5E3F0D3A7A4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 flipV="1">
                      <a:off x="8336867" y="4111850"/>
                      <a:ext cx="76656" cy="1929"/>
                    </a:xfrm>
                    <a:prstGeom prst="line">
                      <a:avLst/>
                    </a:prstGeom>
                    <a:noFill/>
                    <a:ln w="571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016" name="Rak koppling 1794">
                      <a:extLst>
                        <a:ext uri="{FF2B5EF4-FFF2-40B4-BE49-F238E27FC236}">
                          <a16:creationId xmlns:a16="http://schemas.microsoft.com/office/drawing/2014/main" id="{A36A484E-1F8B-4088-6F0C-174EDC37F30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8161728" y="4074191"/>
                      <a:ext cx="214321" cy="0"/>
                    </a:xfrm>
                    <a:prstGeom prst="line">
                      <a:avLst/>
                    </a:prstGeom>
                    <a:noFill/>
                    <a:ln w="63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017" name="Rak koppling 1792">
                      <a:extLst>
                        <a:ext uri="{FF2B5EF4-FFF2-40B4-BE49-F238E27FC236}">
                          <a16:creationId xmlns:a16="http://schemas.microsoft.com/office/drawing/2014/main" id="{4371E5BB-F94E-0B11-4A19-FE452F6FAB8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 flipV="1">
                      <a:off x="8134592" y="4103521"/>
                      <a:ext cx="59482" cy="838"/>
                    </a:xfrm>
                    <a:prstGeom prst="line">
                      <a:avLst/>
                    </a:prstGeom>
                    <a:noFill/>
                    <a:ln w="571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018" name="Rak koppling 1788">
                      <a:extLst>
                        <a:ext uri="{FF2B5EF4-FFF2-40B4-BE49-F238E27FC236}">
                          <a16:creationId xmlns:a16="http://schemas.microsoft.com/office/drawing/2014/main" id="{56369532-DF5D-E1A5-D0B0-188F3FF7305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 flipH="1" flipV="1">
                      <a:off x="8412770" y="4098180"/>
                      <a:ext cx="0" cy="87124"/>
                    </a:xfrm>
                    <a:prstGeom prst="line">
                      <a:avLst/>
                    </a:prstGeom>
                    <a:noFill/>
                    <a:ln w="571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019" name="Rak koppling 1789">
                      <a:extLst>
                        <a:ext uri="{FF2B5EF4-FFF2-40B4-BE49-F238E27FC236}">
                          <a16:creationId xmlns:a16="http://schemas.microsoft.com/office/drawing/2014/main" id="{CC04688F-F356-6AAA-2D0E-AF4C0DB0E09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>
                      <a:off x="8409483" y="4171635"/>
                      <a:ext cx="75908" cy="0"/>
                    </a:xfrm>
                    <a:prstGeom prst="line">
                      <a:avLst/>
                    </a:prstGeom>
                    <a:noFill/>
                    <a:ln w="571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1020" name="Rak koppling 1790">
                      <a:extLst>
                        <a:ext uri="{FF2B5EF4-FFF2-40B4-BE49-F238E27FC236}">
                          <a16:creationId xmlns:a16="http://schemas.microsoft.com/office/drawing/2014/main" id="{3189DAEF-29FB-B7F3-7D55-F82AB64F72B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5400000" flipV="1">
                      <a:off x="8119473" y="4085471"/>
                      <a:ext cx="0" cy="104646"/>
                    </a:xfrm>
                    <a:prstGeom prst="line">
                      <a:avLst/>
                    </a:prstGeom>
                    <a:noFill/>
                    <a:ln w="57150" cap="flat" cmpd="sng" algn="ctr">
                      <a:solidFill>
                        <a:sysClr val="windowText" lastClr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sp>
                  <p:nvSpPr>
                    <p:cNvPr id="1021" name="Ellips 1785">
                      <a:extLst>
                        <a:ext uri="{FF2B5EF4-FFF2-40B4-BE49-F238E27FC236}">
                          <a16:creationId xmlns:a16="http://schemas.microsoft.com/office/drawing/2014/main" id="{1A5FF007-C36C-00AF-7B1B-D7371EDE1AC7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8425010" y="4205944"/>
                      <a:ext cx="44854" cy="44854"/>
                    </a:xfrm>
                    <a:prstGeom prst="ellipse">
                      <a:avLst/>
                    </a:prstGeom>
                    <a:solidFill>
                      <a:sysClr val="windowText" lastClr="000000"/>
                    </a:solidFill>
                    <a:ln w="12700" cap="flat" cmpd="sng" algn="ctr">
                      <a:solidFill>
                        <a:sysClr val="windowText" lastClr="000000">
                          <a:shade val="50000"/>
                        </a:sys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022" name="Ellips 1786">
                      <a:extLst>
                        <a:ext uri="{FF2B5EF4-FFF2-40B4-BE49-F238E27FC236}">
                          <a16:creationId xmlns:a16="http://schemas.microsoft.com/office/drawing/2014/main" id="{31794D4B-36D6-7E42-F50B-D0E017005522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8013336" y="4102232"/>
                      <a:ext cx="44854" cy="44854"/>
                    </a:xfrm>
                    <a:prstGeom prst="ellipse">
                      <a:avLst/>
                    </a:prstGeom>
                    <a:solidFill>
                      <a:sysClr val="windowText" lastClr="000000"/>
                    </a:solidFill>
                    <a:ln w="12700" cap="flat" cmpd="sng" algn="ctr">
                      <a:solidFill>
                        <a:sysClr val="windowText" lastClr="000000">
                          <a:shade val="50000"/>
                        </a:sysClr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1012" name="Rectangle 270">
                    <a:extLst>
                      <a:ext uri="{FF2B5EF4-FFF2-40B4-BE49-F238E27FC236}">
                        <a16:creationId xmlns:a16="http://schemas.microsoft.com/office/drawing/2014/main" id="{FEE931E9-4021-271D-F8B1-19FD48129D7E}"/>
                      </a:ext>
                    </a:extLst>
                  </p:cNvPr>
                  <p:cNvSpPr/>
                  <p:nvPr/>
                </p:nvSpPr>
                <p:spPr>
                  <a:xfrm>
                    <a:off x="3139367" y="5162625"/>
                    <a:ext cx="244657" cy="69877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95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cxnSp>
                <p:nvCxnSpPr>
                  <p:cNvPr id="1013" name="Rak koppling 1794">
                    <a:extLst>
                      <a:ext uri="{FF2B5EF4-FFF2-40B4-BE49-F238E27FC236}">
                        <a16:creationId xmlns:a16="http://schemas.microsoft.com/office/drawing/2014/main" id="{A8C4905C-9DB4-7C7A-9CB2-412E062DE3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3083931" y="5162625"/>
                    <a:ext cx="333889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014" name="Rak koppling 1794">
                    <a:extLst>
                      <a:ext uri="{FF2B5EF4-FFF2-40B4-BE49-F238E27FC236}">
                        <a16:creationId xmlns:a16="http://schemas.microsoft.com/office/drawing/2014/main" id="{1C80EBE1-E037-A256-EDBD-9724A9A3E4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>
                    <a:off x="3247219" y="4950052"/>
                    <a:ext cx="1551" cy="376771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</p:cxnSp>
            </p:grpSp>
            <p:cxnSp>
              <p:nvCxnSpPr>
                <p:cNvPr id="1010" name="Rak koppling 1782">
                  <a:extLst>
                    <a:ext uri="{FF2B5EF4-FFF2-40B4-BE49-F238E27FC236}">
                      <a16:creationId xmlns:a16="http://schemas.microsoft.com/office/drawing/2014/main" id="{A8E7371C-3196-B995-03CF-AFABC4537312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4944407" y="4788927"/>
                  <a:ext cx="99846" cy="2781"/>
                </a:xfrm>
                <a:prstGeom prst="line">
                  <a:avLst/>
                </a:prstGeom>
                <a:noFill/>
                <a:ln w="5715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1006" name="Ellips 1489">
                <a:extLst>
                  <a:ext uri="{FF2B5EF4-FFF2-40B4-BE49-F238E27FC236}">
                    <a16:creationId xmlns:a16="http://schemas.microsoft.com/office/drawing/2014/main" id="{77E7CAF2-C426-9555-E25E-4B83084F20D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 flipH="1">
                <a:off x="5888576" y="1973122"/>
                <a:ext cx="215885" cy="215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7" name="Ellips 1489">
                <a:extLst>
                  <a:ext uri="{FF2B5EF4-FFF2-40B4-BE49-F238E27FC236}">
                    <a16:creationId xmlns:a16="http://schemas.microsoft.com/office/drawing/2014/main" id="{F5538D6E-D501-CF01-E2DF-90C6A055B01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 flipH="1">
                <a:off x="5381239" y="1481109"/>
                <a:ext cx="215885" cy="215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8" name="Ellips 1489">
                <a:extLst>
                  <a:ext uri="{FF2B5EF4-FFF2-40B4-BE49-F238E27FC236}">
                    <a16:creationId xmlns:a16="http://schemas.microsoft.com/office/drawing/2014/main" id="{92519854-042D-E24A-6CDF-EB8444DC538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 flipH="1">
                <a:off x="6063011" y="1103558"/>
                <a:ext cx="215885" cy="215885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25" name="Group 1024"/>
            <p:cNvGrpSpPr/>
            <p:nvPr/>
          </p:nvGrpSpPr>
          <p:grpSpPr>
            <a:xfrm>
              <a:off x="28041446" y="27520731"/>
              <a:ext cx="361524" cy="1296000"/>
              <a:chOff x="28547997" y="26958404"/>
              <a:chExt cx="361524" cy="1296000"/>
            </a:xfrm>
          </p:grpSpPr>
          <p:cxnSp>
            <p:nvCxnSpPr>
              <p:cNvPr id="1026" name="Straight Connector 19">
                <a:extLst>
                  <a:ext uri="{FF2B5EF4-FFF2-40B4-BE49-F238E27FC236}">
                    <a16:creationId xmlns:a16="http://schemas.microsoft.com/office/drawing/2014/main" id="{F6A4A7F7-6133-9DC9-7F6B-5B10BAF59D35}"/>
                  </a:ext>
                </a:extLst>
              </p:cNvPr>
              <p:cNvCxnSpPr/>
              <p:nvPr/>
            </p:nvCxnSpPr>
            <p:spPr>
              <a:xfrm rot="60000" flipH="1" flipV="1">
                <a:off x="28882340" y="26958404"/>
                <a:ext cx="10982" cy="129600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7" name="Straight Connector 19">
                <a:extLst>
                  <a:ext uri="{FF2B5EF4-FFF2-40B4-BE49-F238E27FC236}">
                    <a16:creationId xmlns:a16="http://schemas.microsoft.com/office/drawing/2014/main" id="{F6A4A7F7-6133-9DC9-7F6B-5B10BAF59D35}"/>
                  </a:ext>
                </a:extLst>
              </p:cNvPr>
              <p:cNvCxnSpPr/>
              <p:nvPr/>
            </p:nvCxnSpPr>
            <p:spPr>
              <a:xfrm rot="5460000" flipH="1" flipV="1">
                <a:off x="28723268" y="27410113"/>
                <a:ext cx="10982" cy="361524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8" name="Ellips 1489">
              <a:extLst>
                <a:ext uri="{FF2B5EF4-FFF2-40B4-BE49-F238E27FC236}">
                  <a16:creationId xmlns:a16="http://schemas.microsoft.com/office/drawing/2014/main" id="{F5538D6E-D501-CF01-E2DF-90C6A055B017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28235175" y="28022679"/>
              <a:ext cx="249459" cy="2688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29" name="TextBox 203">
            <a:extLst>
              <a:ext uri="{FF2B5EF4-FFF2-40B4-BE49-F238E27FC236}">
                <a16:creationId xmlns:a16="http://schemas.microsoft.com/office/drawing/2014/main" id="{FDA71495-61C6-4C67-032A-CCAFE5F881BD}"/>
              </a:ext>
            </a:extLst>
          </p:cNvPr>
          <p:cNvSpPr txBox="1"/>
          <p:nvPr/>
        </p:nvSpPr>
        <p:spPr>
          <a:xfrm>
            <a:off x="27644725" y="29646622"/>
            <a:ext cx="1277914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b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Inverter</a:t>
            </a: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4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nature-conference">
      <a:dk1>
        <a:sysClr val="windowText" lastClr="000000"/>
      </a:dk1>
      <a:lt1>
        <a:srgbClr val="FFFFFF"/>
      </a:lt1>
      <a:dk2>
        <a:srgbClr val="006AB2"/>
      </a:dk2>
      <a:lt2>
        <a:srgbClr val="E6F0F7"/>
      </a:lt2>
      <a:accent1>
        <a:srgbClr val="006AB2"/>
      </a:accent1>
      <a:accent2>
        <a:srgbClr val="4C97C9"/>
      </a:accent2>
      <a:accent3>
        <a:srgbClr val="99C3E0"/>
      </a:accent3>
      <a:accent4>
        <a:srgbClr val="E6F0F7"/>
      </a:accent4>
      <a:accent5>
        <a:srgbClr val="DE2922"/>
      </a:accent5>
      <a:accent6>
        <a:srgbClr val="EE9490"/>
      </a:accent6>
      <a:hlink>
        <a:srgbClr val="FFFFFF"/>
      </a:hlink>
      <a:folHlink>
        <a:srgbClr val="FFFFF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2826</TotalTime>
  <Words>671</Words>
  <Application>Microsoft Office PowerPoint</Application>
  <PresentationFormat>Custom</PresentationFormat>
  <Paragraphs>163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Times New Roman</vt:lpstr>
      <vt:lpstr>Larissa</vt:lpstr>
      <vt:lpstr>Graph</vt:lpstr>
      <vt:lpstr>Unicode Origin Graph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Pössinger, Thomas</dc:creator>
  <cp:lastModifiedBy>Grenmyr, Andreas</cp:lastModifiedBy>
  <cp:revision>225</cp:revision>
  <cp:lastPrinted>2023-10-19T16:23:47Z</cp:lastPrinted>
  <dcterms:created xsi:type="dcterms:W3CDTF">2012-05-16T11:15:11Z</dcterms:created>
  <dcterms:modified xsi:type="dcterms:W3CDTF">2023-10-20T10:47:02Z</dcterms:modified>
</cp:coreProperties>
</file>